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40"/>
  </p:notesMasterIdLst>
  <p:handoutMasterIdLst>
    <p:handoutMasterId r:id="rId41"/>
  </p:handoutMasterIdLst>
  <p:sldIdLst>
    <p:sldId id="323" r:id="rId2"/>
    <p:sldId id="277" r:id="rId3"/>
    <p:sldId id="324" r:id="rId4"/>
    <p:sldId id="421" r:id="rId5"/>
    <p:sldId id="422" r:id="rId6"/>
    <p:sldId id="423" r:id="rId7"/>
    <p:sldId id="424" r:id="rId8"/>
    <p:sldId id="457" r:id="rId9"/>
    <p:sldId id="426" r:id="rId10"/>
    <p:sldId id="365" r:id="rId11"/>
    <p:sldId id="419" r:id="rId12"/>
    <p:sldId id="458" r:id="rId13"/>
    <p:sldId id="388" r:id="rId14"/>
    <p:sldId id="442" r:id="rId15"/>
    <p:sldId id="429" r:id="rId16"/>
    <p:sldId id="430" r:id="rId17"/>
    <p:sldId id="417" r:id="rId18"/>
    <p:sldId id="343" r:id="rId19"/>
    <p:sldId id="390" r:id="rId20"/>
    <p:sldId id="367" r:id="rId21"/>
    <p:sldId id="391" r:id="rId22"/>
    <p:sldId id="451" r:id="rId23"/>
    <p:sldId id="435" r:id="rId24"/>
    <p:sldId id="459" r:id="rId25"/>
    <p:sldId id="452" r:id="rId26"/>
    <p:sldId id="437" r:id="rId27"/>
    <p:sldId id="432" r:id="rId28"/>
    <p:sldId id="455" r:id="rId29"/>
    <p:sldId id="456" r:id="rId30"/>
    <p:sldId id="453" r:id="rId31"/>
    <p:sldId id="450" r:id="rId32"/>
    <p:sldId id="441" r:id="rId33"/>
    <p:sldId id="338" r:id="rId34"/>
    <p:sldId id="454" r:id="rId35"/>
    <p:sldId id="412" r:id="rId36"/>
    <p:sldId id="414" r:id="rId37"/>
    <p:sldId id="415" r:id="rId38"/>
    <p:sldId id="418" r:id="rId39"/>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41B"/>
    <a:srgbClr val="CC6600"/>
    <a:srgbClr val="BFC3E7"/>
    <a:srgbClr val="E4B900"/>
    <a:srgbClr val="FBEDD5"/>
    <a:srgbClr val="FFE2A7"/>
    <a:srgbClr val="EBC761"/>
    <a:srgbClr val="448E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7359" autoAdjust="0"/>
  </p:normalViewPr>
  <p:slideViewPr>
    <p:cSldViewPr snapToGrid="0">
      <p:cViewPr varScale="1">
        <p:scale>
          <a:sx n="32" d="100"/>
          <a:sy n="32" d="100"/>
        </p:scale>
        <p:origin x="-917" y="-91"/>
      </p:cViewPr>
      <p:guideLst>
        <p:guide orient="horz" pos="3994"/>
        <p:guide orient="horz" pos="4229"/>
        <p:guide pos="2091"/>
        <p:guide pos="1870"/>
        <p:guide pos="5554"/>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78"/>
    </p:cViewPr>
  </p:sorterViewPr>
  <p:notesViewPr>
    <p:cSldViewPr snapToGrid="0">
      <p:cViewPr varScale="1">
        <p:scale>
          <a:sx n="36" d="100"/>
          <a:sy n="36" d="100"/>
        </p:scale>
        <p:origin x="-143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vl1pPr>
          </a:lstStyle>
          <a:p>
            <a:endParaRPr lang="en-US" altLang="zh-TW"/>
          </a:p>
        </p:txBody>
      </p:sp>
      <p:sp>
        <p:nvSpPr>
          <p:cNvPr id="7171"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vl1pPr>
          </a:lstStyle>
          <a:p>
            <a:endParaRPr lang="en-US" altLang="zh-TW"/>
          </a:p>
        </p:txBody>
      </p:sp>
      <p:sp>
        <p:nvSpPr>
          <p:cNvPr id="7172"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vl1pPr>
          </a:lstStyle>
          <a:p>
            <a:endParaRPr lang="en-US" altLang="zh-TW"/>
          </a:p>
        </p:txBody>
      </p:sp>
      <p:sp>
        <p:nvSpPr>
          <p:cNvPr id="7173"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vl1pPr>
          </a:lstStyle>
          <a:p>
            <a:fld id="{60E652A3-D961-413A-930E-1C01A69D3588}" type="slidenum">
              <a:rPr lang="en-US" altLang="zh-TW"/>
              <a:pPr/>
              <a:t>‹#›</a:t>
            </a:fld>
            <a:endParaRPr lang="en-US" altLang="zh-TW"/>
          </a:p>
        </p:txBody>
      </p:sp>
    </p:spTree>
    <p:extLst>
      <p:ext uri="{BB962C8B-B14F-4D97-AF65-F5344CB8AC3E}">
        <p14:creationId xmlns:p14="http://schemas.microsoft.com/office/powerpoint/2010/main" val="383482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ltLang="zh-TW"/>
          </a:p>
        </p:txBody>
      </p:sp>
      <p:sp>
        <p:nvSpPr>
          <p:cNvPr id="11267"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ltLang="zh-TW"/>
          </a:p>
        </p:txBody>
      </p:sp>
      <p:sp>
        <p:nvSpPr>
          <p:cNvPr id="41988"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11270"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ltLang="zh-TW"/>
          </a:p>
        </p:txBody>
      </p:sp>
      <p:sp>
        <p:nvSpPr>
          <p:cNvPr id="11271"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2CCBB44-0D1D-4A72-8CA9-663872A8F438}" type="slidenum">
              <a:rPr lang="en-US" altLang="zh-TW"/>
              <a:pPr/>
              <a:t>‹#›</a:t>
            </a:fld>
            <a:endParaRPr lang="en-US" altLang="zh-TW"/>
          </a:p>
        </p:txBody>
      </p:sp>
    </p:spTree>
    <p:extLst>
      <p:ext uri="{BB962C8B-B14F-4D97-AF65-F5344CB8AC3E}">
        <p14:creationId xmlns:p14="http://schemas.microsoft.com/office/powerpoint/2010/main" val="1815900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flipV="1">
            <a:off x="0" y="0"/>
            <a:ext cx="547688" cy="6858000"/>
          </a:xfrm>
          <a:prstGeom prst="rect">
            <a:avLst/>
          </a:prstGeom>
          <a:solidFill>
            <a:srgbClr val="448E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altLang="zh-TW" sz="2800" i="1">
                <a:solidFill>
                  <a:schemeClr val="bg1"/>
                </a:solidFill>
                <a:effectLst>
                  <a:outerShdw blurRad="38100" dist="38100" dir="2700000" algn="tl">
                    <a:srgbClr val="000000"/>
                  </a:outerShdw>
                </a:effectLst>
                <a:latin typeface="Bodoni MT Black" pitchFamily="18" charset="0"/>
                <a:ea typeface="PMingLiU" pitchFamily="18" charset="-120"/>
              </a:rPr>
              <a:t>Introduction to </a:t>
            </a:r>
            <a:r>
              <a:rPr lang="en-US" altLang="zh-TW" sz="2800" i="1">
                <a:effectLst>
                  <a:outerShdw blurRad="38100" dist="38100" dir="2700000" algn="tl">
                    <a:srgbClr val="FFFFFF"/>
                  </a:outerShdw>
                </a:effectLst>
                <a:latin typeface="Bodoni MT Black" pitchFamily="18" charset="0"/>
                <a:ea typeface="PMingLiU" pitchFamily="18" charset="-120"/>
              </a:rPr>
              <a:t>Multimedia</a:t>
            </a:r>
            <a:endParaRPr lang="en-US" altLang="zh-TW">
              <a:ea typeface="PMingLiU" pitchFamily="18" charset="-120"/>
            </a:endParaRPr>
          </a:p>
        </p:txBody>
      </p:sp>
      <p:pic>
        <p:nvPicPr>
          <p:cNvPr id="5" name="Picture 7" descr="logo_hkuspace"/>
          <p:cNvPicPr>
            <a:picLocks noChangeAspect="1" noChangeArrowheads="1"/>
          </p:cNvPicPr>
          <p:nvPr userDrawn="1"/>
        </p:nvPicPr>
        <p:blipFill>
          <a:blip r:embed="rId2"/>
          <a:srcRect/>
          <a:stretch>
            <a:fillRect/>
          </a:stretch>
        </p:blipFill>
        <p:spPr bwMode="auto">
          <a:xfrm>
            <a:off x="5940425" y="5940425"/>
            <a:ext cx="2381250" cy="371475"/>
          </a:xfrm>
          <a:prstGeom prst="rect">
            <a:avLst/>
          </a:prstGeom>
          <a:noFill/>
          <a:ln w="9525">
            <a:noFill/>
            <a:miter lim="800000"/>
            <a:headEnd/>
            <a:tailEnd/>
          </a:ln>
        </p:spPr>
      </p:pic>
      <p:sp>
        <p:nvSpPr>
          <p:cNvPr id="110594" name="Rectangle 2"/>
          <p:cNvSpPr>
            <a:spLocks noGrp="1" noChangeArrowheads="1"/>
          </p:cNvSpPr>
          <p:nvPr>
            <p:ph type="ctrTitle"/>
          </p:nvPr>
        </p:nvSpPr>
        <p:spPr>
          <a:xfrm>
            <a:off x="2667000" y="685800"/>
            <a:ext cx="5791200" cy="2917825"/>
          </a:xfrm>
        </p:spPr>
        <p:txBody>
          <a:bodyPr/>
          <a:lstStyle>
            <a:lvl1pPr algn="l">
              <a:defRPr sz="6000"/>
            </a:lvl1pPr>
          </a:lstStyle>
          <a:p>
            <a:pPr lvl="0"/>
            <a:r>
              <a:rPr lang="en-US" altLang="zh-TW" noProof="0" smtClean="0"/>
              <a:t>Click to edit Master title style</a:t>
            </a:r>
          </a:p>
        </p:txBody>
      </p:sp>
      <p:sp>
        <p:nvSpPr>
          <p:cNvPr id="110595" name="Rectangle 3"/>
          <p:cNvSpPr>
            <a:spLocks noGrp="1" noChangeArrowheads="1"/>
          </p:cNvSpPr>
          <p:nvPr>
            <p:ph type="subTitle" idx="1"/>
          </p:nvPr>
        </p:nvSpPr>
        <p:spPr>
          <a:xfrm>
            <a:off x="2743200" y="3810000"/>
            <a:ext cx="5715000" cy="1143000"/>
          </a:xfrm>
        </p:spPr>
        <p:txBody>
          <a:bodyPr/>
          <a:lstStyle>
            <a:lvl1pPr marL="0" indent="0">
              <a:buFontTx/>
              <a:buNone/>
              <a:defRPr/>
            </a:lvl1pPr>
          </a:lstStyle>
          <a:p>
            <a:pPr lvl="0"/>
            <a:r>
              <a:rPr lang="en-US" altLang="zh-TW"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274638"/>
            <a:ext cx="179070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1524000" y="274638"/>
            <a:ext cx="521970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HK"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1600200" y="1600200"/>
            <a:ext cx="3467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5219700" y="1600200"/>
            <a:ext cx="3467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274638"/>
            <a:ext cx="716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1600200" y="1600200"/>
            <a:ext cx="7086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9573" name="Text Box 5"/>
          <p:cNvSpPr txBox="1">
            <a:spLocks noChangeArrowheads="1"/>
          </p:cNvSpPr>
          <p:nvPr userDrawn="1"/>
        </p:nvSpPr>
        <p:spPr bwMode="auto">
          <a:xfrm>
            <a:off x="7354888" y="0"/>
            <a:ext cx="1789112" cy="21431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TW" sz="800" u="sng">
                <a:effectLst>
                  <a:outerShdw blurRad="38100" dist="38100" dir="2700000" algn="tl">
                    <a:srgbClr val="C0C0C0"/>
                  </a:outerShdw>
                </a:effectLst>
                <a:latin typeface="Rockwell" pitchFamily="18" charset="0"/>
                <a:ea typeface="新細明體" pitchFamily="18" charset="-120"/>
              </a:rPr>
              <a:t>Unit 8: Multimedia Element: Video</a:t>
            </a:r>
          </a:p>
        </p:txBody>
      </p:sp>
      <p:sp>
        <p:nvSpPr>
          <p:cNvPr id="109574" name="Rectangle 6"/>
          <p:cNvSpPr>
            <a:spLocks noChangeArrowheads="1"/>
          </p:cNvSpPr>
          <p:nvPr userDrawn="1"/>
        </p:nvSpPr>
        <p:spPr bwMode="auto">
          <a:xfrm flipV="1">
            <a:off x="0" y="0"/>
            <a:ext cx="547688" cy="6858000"/>
          </a:xfrm>
          <a:prstGeom prst="rect">
            <a:avLst/>
          </a:prstGeom>
          <a:solidFill>
            <a:srgbClr val="448E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altLang="zh-TW" sz="2800" i="1">
                <a:solidFill>
                  <a:schemeClr val="bg1"/>
                </a:solidFill>
                <a:effectLst>
                  <a:outerShdw blurRad="38100" dist="38100" dir="2700000" algn="tl">
                    <a:srgbClr val="000000"/>
                  </a:outerShdw>
                </a:effectLst>
                <a:latin typeface="Bodoni MT Black" pitchFamily="18" charset="0"/>
                <a:ea typeface="PMingLiU" pitchFamily="18" charset="-120"/>
              </a:rPr>
              <a:t>Introduction to </a:t>
            </a:r>
            <a:r>
              <a:rPr lang="en-US" altLang="zh-TW" sz="2800" i="1">
                <a:effectLst>
                  <a:outerShdw blurRad="38100" dist="38100" dir="2700000" algn="tl">
                    <a:srgbClr val="FFFFFF"/>
                  </a:outerShdw>
                </a:effectLst>
                <a:latin typeface="Bodoni MT Black" pitchFamily="18" charset="0"/>
                <a:ea typeface="PMingLiU" pitchFamily="18" charset="-120"/>
              </a:rPr>
              <a:t>Multimedia</a:t>
            </a:r>
            <a:endParaRPr lang="en-US" altLang="zh-TW">
              <a:ea typeface="PMingLiU" pitchFamily="18" charset="-120"/>
            </a:endParaRPr>
          </a:p>
        </p:txBody>
      </p:sp>
    </p:spTree>
  </p:cSld>
  <p:clrMap bg1="lt1" tx1="dk1" bg2="lt2" tx2="dk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bg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fontAlgn="base">
        <a:spcBef>
          <a:spcPct val="20000"/>
        </a:spcBef>
        <a:spcAft>
          <a:spcPct val="0"/>
        </a:spcAft>
        <a:buClr>
          <a:schemeClr val="bg2"/>
        </a:buClr>
        <a:buChar char="»"/>
        <a:defRPr sz="2000">
          <a:solidFill>
            <a:schemeClr val="tx1"/>
          </a:solidFill>
          <a:latin typeface="+mn-lt"/>
        </a:defRPr>
      </a:lvl6pPr>
      <a:lvl7pPr marL="2971800" indent="-228600" algn="l" rtl="0" fontAlgn="base">
        <a:spcBef>
          <a:spcPct val="20000"/>
        </a:spcBef>
        <a:spcAft>
          <a:spcPct val="0"/>
        </a:spcAft>
        <a:buClr>
          <a:schemeClr val="bg2"/>
        </a:buClr>
        <a:buChar char="»"/>
        <a:defRPr sz="2000">
          <a:solidFill>
            <a:schemeClr val="tx1"/>
          </a:solidFill>
          <a:latin typeface="+mn-lt"/>
        </a:defRPr>
      </a:lvl7pPr>
      <a:lvl8pPr marL="3429000" indent="-228600" algn="l" rtl="0" fontAlgn="base">
        <a:spcBef>
          <a:spcPct val="20000"/>
        </a:spcBef>
        <a:spcAft>
          <a:spcPct val="0"/>
        </a:spcAft>
        <a:buClr>
          <a:schemeClr val="bg2"/>
        </a:buClr>
        <a:buChar char="»"/>
        <a:defRPr sz="2000">
          <a:solidFill>
            <a:schemeClr val="tx1"/>
          </a:solidFill>
          <a:latin typeface="+mn-lt"/>
        </a:defRPr>
      </a:lvl8pPr>
      <a:lvl9pPr marL="3886200" indent="-228600" algn="l" rtl="0" fontAlgn="base">
        <a:spcBef>
          <a:spcPct val="20000"/>
        </a:spcBef>
        <a:spcAft>
          <a:spcPct val="0"/>
        </a:spcAft>
        <a:buClr>
          <a:schemeClr val="bg2"/>
        </a:buClr>
        <a:buChar char="»"/>
        <a:defRPr sz="2000">
          <a:solidFill>
            <a:schemeClr val="tx1"/>
          </a:solidFill>
          <a:latin typeface="+mn-lt"/>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6.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5"/>
          <p:cNvSpPr>
            <a:spLocks noChangeArrowheads="1"/>
          </p:cNvSpPr>
          <p:nvPr/>
        </p:nvSpPr>
        <p:spPr bwMode="auto">
          <a:xfrm>
            <a:off x="2185988" y="1219200"/>
            <a:ext cx="6559550" cy="4148138"/>
          </a:xfrm>
          <a:prstGeom prst="roundRect">
            <a:avLst>
              <a:gd name="adj" fmla="val 16667"/>
            </a:avLst>
          </a:prstGeom>
          <a:solidFill>
            <a:schemeClr val="bg1"/>
          </a:solidFill>
          <a:ln w="9525" algn="ctr">
            <a:solidFill>
              <a:schemeClr val="tx1"/>
            </a:solidFill>
            <a:round/>
            <a:headEnd/>
            <a:tailEnd/>
          </a:ln>
          <a:effectLst>
            <a:outerShdw dist="107763" dir="2700000" algn="ctr" rotWithShape="0">
              <a:schemeClr val="bg2">
                <a:alpha val="50000"/>
              </a:schemeClr>
            </a:outerShdw>
          </a:effectLst>
        </p:spPr>
        <p:txBody>
          <a:bodyPr wrap="none" anchor="ctr"/>
          <a:lstStyle/>
          <a:p>
            <a:endParaRPr lang="zh-HK" altLang="en-US">
              <a:ea typeface="PMingLiU" pitchFamily="18" charset="-120"/>
            </a:endParaRPr>
          </a:p>
        </p:txBody>
      </p:sp>
      <p:sp>
        <p:nvSpPr>
          <p:cNvPr id="25603" name="Rectangle 3"/>
          <p:cNvSpPr>
            <a:spLocks noGrp="1" noChangeArrowheads="1"/>
          </p:cNvSpPr>
          <p:nvPr>
            <p:ph type="ctrTitle"/>
          </p:nvPr>
        </p:nvSpPr>
        <p:spPr>
          <a:xfrm>
            <a:off x="2667000" y="965200"/>
            <a:ext cx="5791200" cy="2917825"/>
          </a:xfrm>
        </p:spPr>
        <p:txBody>
          <a:bodyPr/>
          <a:lstStyle/>
          <a:p>
            <a:pPr eaLnBrk="1" hangingPunct="1"/>
            <a:r>
              <a:rPr lang="en-US" altLang="zh-TW" sz="4000" smtClean="0">
                <a:effectLst>
                  <a:outerShdw blurRad="38100" dist="38100" dir="2700000" algn="tl">
                    <a:srgbClr val="C0C0C0"/>
                  </a:outerShdw>
                </a:effectLst>
                <a:latin typeface="Verdana" pitchFamily="34" charset="0"/>
                <a:ea typeface="PMingLiU" pitchFamily="18" charset="-120"/>
              </a:rPr>
              <a:t>Unit </a:t>
            </a:r>
            <a:r>
              <a:rPr lang="en-US" altLang="zh-TW" sz="10000" smtClean="0">
                <a:effectLst>
                  <a:outerShdw blurRad="38100" dist="38100" dir="2700000" algn="tl">
                    <a:srgbClr val="C0C0C0"/>
                  </a:outerShdw>
                </a:effectLst>
                <a:latin typeface="Verdana" pitchFamily="34" charset="0"/>
                <a:ea typeface="PMingLiU" pitchFamily="18" charset="-120"/>
              </a:rPr>
              <a:t>8</a:t>
            </a:r>
            <a:r>
              <a:rPr lang="en-US" altLang="zh-TW" sz="4000" smtClean="0">
                <a:effectLst>
                  <a:outerShdw blurRad="38100" dist="38100" dir="2700000" algn="tl">
                    <a:srgbClr val="C0C0C0"/>
                  </a:outerShdw>
                </a:effectLst>
                <a:latin typeface="Verdana" pitchFamily="34" charset="0"/>
                <a:ea typeface="PMingLiU" pitchFamily="18" charset="-120"/>
              </a:rPr>
              <a:t> – </a:t>
            </a:r>
            <a:r>
              <a:rPr lang="en-US" altLang="zh-TW" sz="3600" smtClean="0">
                <a:effectLst>
                  <a:outerShdw blurRad="38100" dist="38100" dir="2700000" algn="tl">
                    <a:srgbClr val="C0C0C0"/>
                  </a:outerShdw>
                </a:effectLst>
                <a:latin typeface="Verdana" pitchFamily="34" charset="0"/>
                <a:ea typeface="PMingLiU" pitchFamily="18" charset="-120"/>
              </a:rPr>
              <a:t/>
            </a:r>
            <a:br>
              <a:rPr lang="en-US" altLang="zh-TW" sz="3600" smtClean="0">
                <a:effectLst>
                  <a:outerShdw blurRad="38100" dist="38100" dir="2700000" algn="tl">
                    <a:srgbClr val="C0C0C0"/>
                  </a:outerShdw>
                </a:effectLst>
                <a:latin typeface="Verdana" pitchFamily="34" charset="0"/>
                <a:ea typeface="PMingLiU" pitchFamily="18" charset="-120"/>
              </a:rPr>
            </a:br>
            <a:r>
              <a:rPr lang="en-US" altLang="zh-TW" sz="3600" smtClean="0">
                <a:effectLst>
                  <a:outerShdw blurRad="38100" dist="38100" dir="2700000" algn="tl">
                    <a:srgbClr val="C0C0C0"/>
                  </a:outerShdw>
                </a:effectLst>
                <a:latin typeface="Verdana" pitchFamily="34" charset="0"/>
                <a:ea typeface="PMingLiU" pitchFamily="18" charset="-120"/>
              </a:rPr>
              <a:t>Multimedia Element: Video</a:t>
            </a:r>
          </a:p>
        </p:txBody>
      </p:sp>
      <p:sp>
        <p:nvSpPr>
          <p:cNvPr id="25608" name="AutoShape 8"/>
          <p:cNvSpPr>
            <a:spLocks noChangeArrowheads="1"/>
          </p:cNvSpPr>
          <p:nvPr/>
        </p:nvSpPr>
        <p:spPr bwMode="auto">
          <a:xfrm>
            <a:off x="2095500" y="5994400"/>
            <a:ext cx="2478088" cy="584200"/>
          </a:xfrm>
          <a:prstGeom prst="roundRect">
            <a:avLst>
              <a:gd name="adj" fmla="val 16667"/>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sy="-50000" kx="-2453608" rotWithShape="0">
                    <a:schemeClr val="bg2">
                      <a:alpha val="50000"/>
                    </a:schemeClr>
                  </a:outerShdw>
                </a:effectLst>
              </a14:hiddenEffects>
            </a:ext>
          </a:extLst>
        </p:spPr>
        <p:txBody>
          <a:bodyPr wrap="none" anchor="ctr"/>
          <a:lstStyle/>
          <a:p>
            <a:pPr algn="ctr"/>
            <a:r>
              <a:rPr lang="en-US" altLang="zh-TW" sz="1400" b="1">
                <a:effectLst>
                  <a:outerShdw blurRad="38100" dist="38100" dir="2700000" algn="tl">
                    <a:srgbClr val="C0C0C0"/>
                  </a:outerShdw>
                </a:effectLst>
                <a:latin typeface="Verdana" pitchFamily="34" charset="0"/>
                <a:ea typeface="PMingLiU" pitchFamily="18" charset="-120"/>
              </a:rPr>
              <a:t>2013-14 </a:t>
            </a:r>
            <a:r>
              <a:rPr lang="en-US" altLang="zh-TW" sz="1400" b="1">
                <a:solidFill>
                  <a:srgbClr val="448E62"/>
                </a:solidFill>
                <a:effectLst>
                  <a:outerShdw blurRad="38100" dist="38100" dir="2700000" algn="tl">
                    <a:srgbClr val="C0C0C0"/>
                  </a:outerShdw>
                </a:effectLst>
                <a:latin typeface="Verdana" pitchFamily="34" charset="0"/>
                <a:ea typeface="PMingLiU" pitchFamily="18" charset="-120"/>
              </a:rPr>
              <a:t>Semester 1</a:t>
            </a:r>
            <a:endParaRPr lang="en-US" altLang="zh-TW">
              <a:solidFill>
                <a:srgbClr val="448E62"/>
              </a:solidFill>
              <a:effectLst>
                <a:outerShdw blurRad="38100" dist="38100" dir="2700000" algn="tl">
                  <a:srgbClr val="C0C0C0"/>
                </a:outerShdw>
              </a:effectLst>
              <a:ea typeface="PMingLiU"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12357BEC-FF08-43FC-AE36-F73DB862CAE4}" type="slidenum">
              <a:rPr lang="en-US" altLang="zh-TW" sz="1400" b="1">
                <a:solidFill>
                  <a:srgbClr val="BFC3E7"/>
                </a:solidFill>
                <a:ea typeface="PMingLiU" pitchFamily="18" charset="-120"/>
              </a:rPr>
              <a:pPr algn="r"/>
              <a:t>10</a:t>
            </a:fld>
            <a:endParaRPr lang="en-US" altLang="zh-TW" sz="1400" b="1">
              <a:solidFill>
                <a:srgbClr val="BFC3E7"/>
              </a:solidFill>
              <a:ea typeface="PMingLiU" pitchFamily="18" charset="-120"/>
            </a:endParaRPr>
          </a:p>
        </p:txBody>
      </p:sp>
      <p:sp>
        <p:nvSpPr>
          <p:cNvPr id="5126" name="Rectangle 8"/>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Digital Video</a:t>
            </a:r>
          </a:p>
        </p:txBody>
      </p:sp>
      <p:sp>
        <p:nvSpPr>
          <p:cNvPr id="12292" name="Rectangle 14"/>
          <p:cNvSpPr>
            <a:spLocks noGrp="1" noChangeArrowheads="1"/>
          </p:cNvSpPr>
          <p:nvPr>
            <p:ph type="body" idx="1"/>
          </p:nvPr>
        </p:nvSpPr>
        <p:spPr>
          <a:noFill/>
        </p:spPr>
        <p:txBody>
          <a:bodyPr/>
          <a:lstStyle/>
          <a:p>
            <a:pPr eaLnBrk="1" hangingPunct="1"/>
            <a:r>
              <a:rPr lang="en-US" altLang="zh-TW" sz="2400" smtClean="0">
                <a:ea typeface="PMingLiU" pitchFamily="18" charset="-120"/>
              </a:rPr>
              <a:t>Refers to video that is already in digital format</a:t>
            </a:r>
          </a:p>
          <a:p>
            <a:pPr eaLnBrk="1" hangingPunct="1"/>
            <a:r>
              <a:rPr lang="en-US" altLang="zh-TW" sz="2400" smtClean="0">
                <a:ea typeface="PMingLiU" pitchFamily="18" charset="-120"/>
              </a:rPr>
              <a:t>There is little or no degradation in quality when digital video is transferred to the computer because there is no conversion.</a:t>
            </a:r>
          </a:p>
          <a:p>
            <a:pPr eaLnBrk="1" hangingPunct="1"/>
            <a:r>
              <a:rPr lang="en-US" altLang="zh-TW" sz="2400" smtClean="0">
                <a:ea typeface="PMingLiU" pitchFamily="18" charset="-120"/>
              </a:rPr>
              <a:t>DV cameras use tapes or other storage media to store the video and sound in digital format.</a:t>
            </a:r>
          </a:p>
          <a:p>
            <a:pPr eaLnBrk="1" hangingPunct="1">
              <a:lnSpc>
                <a:spcPct val="90000"/>
              </a:lnSpc>
              <a:buFontTx/>
              <a:buNone/>
            </a:pPr>
            <a:endParaRPr lang="en-US" altLang="zh-TW" sz="2400" smtClean="0">
              <a:ea typeface="PMingLiU" pitchFamily="18"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52DA12EA-CA6D-47BA-9A50-CFDA91B31C8C}" type="slidenum">
              <a:rPr lang="en-US" altLang="zh-TW" sz="1400" b="1">
                <a:solidFill>
                  <a:srgbClr val="BFC3E7"/>
                </a:solidFill>
                <a:ea typeface="PMingLiU" pitchFamily="18" charset="-120"/>
              </a:rPr>
              <a:pPr algn="r"/>
              <a:t>11</a:t>
            </a:fld>
            <a:endParaRPr lang="en-US" altLang="zh-TW" sz="1400" b="1">
              <a:solidFill>
                <a:srgbClr val="BFC3E7"/>
              </a:solidFill>
              <a:ea typeface="PMingLiU" pitchFamily="18" charset="-120"/>
            </a:endParaRPr>
          </a:p>
        </p:txBody>
      </p:sp>
      <p:sp>
        <p:nvSpPr>
          <p:cNvPr id="13315" name="Slide Number Placeholder 3"/>
          <p:cNvSpPr txBox="1">
            <a:spLocks/>
          </p:cNvSpPr>
          <p:nvPr/>
        </p:nvSpPr>
        <p:spPr bwMode="auto">
          <a:xfrm>
            <a:off x="8296275" y="6416675"/>
            <a:ext cx="625475" cy="257175"/>
          </a:xfrm>
          <a:prstGeom prst="rect">
            <a:avLst/>
          </a:prstGeom>
          <a:noFill/>
          <a:ln w="9525">
            <a:noFill/>
            <a:miter lim="800000"/>
            <a:headEnd/>
            <a:tailEnd/>
          </a:ln>
        </p:spPr>
        <p:txBody>
          <a:bodyPr/>
          <a:lstStyle/>
          <a:p>
            <a:pPr algn="r"/>
            <a:fld id="{A5DE040A-CD00-42D0-82C5-2480A3CE110F}" type="slidenum">
              <a:rPr lang="en-US" altLang="zh-TW" sz="1400" b="1">
                <a:solidFill>
                  <a:srgbClr val="BFC3E7"/>
                </a:solidFill>
                <a:ea typeface="PMingLiU" pitchFamily="18" charset="-120"/>
              </a:rPr>
              <a:pPr algn="r"/>
              <a:t>11</a:t>
            </a:fld>
            <a:endParaRPr lang="en-US" altLang="zh-TW" sz="1400" b="1">
              <a:solidFill>
                <a:srgbClr val="BFC3E7"/>
              </a:solidFill>
              <a:ea typeface="PMingLiU" pitchFamily="18" charset="-120"/>
            </a:endParaRPr>
          </a:p>
        </p:txBody>
      </p:sp>
      <p:sp>
        <p:nvSpPr>
          <p:cNvPr id="6152" name="Rectangle 8"/>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Digital Video</a:t>
            </a:r>
          </a:p>
        </p:txBody>
      </p:sp>
      <p:sp>
        <p:nvSpPr>
          <p:cNvPr id="13317" name="Rectangle 15"/>
          <p:cNvSpPr>
            <a:spLocks noGrp="1" noChangeArrowheads="1"/>
          </p:cNvSpPr>
          <p:nvPr>
            <p:ph type="body" idx="1"/>
          </p:nvPr>
        </p:nvSpPr>
        <p:spPr>
          <a:xfrm>
            <a:off x="1600200" y="1600200"/>
            <a:ext cx="7086600" cy="4786313"/>
          </a:xfrm>
        </p:spPr>
        <p:txBody>
          <a:bodyPr/>
          <a:lstStyle/>
          <a:p>
            <a:pPr eaLnBrk="1" hangingPunct="1"/>
            <a:r>
              <a:rPr lang="en-US" altLang="zh-TW" sz="2400" smtClean="0">
                <a:ea typeface="PMingLiU" pitchFamily="18" charset="-120"/>
              </a:rPr>
              <a:t>Video captured using a </a:t>
            </a:r>
            <a:r>
              <a:rPr lang="en-US" altLang="zh-TW" sz="2400" i="1" smtClean="0">
                <a:ea typeface="PMingLiU" pitchFamily="18" charset="-120"/>
              </a:rPr>
              <a:t>DV camera</a:t>
            </a:r>
            <a:r>
              <a:rPr lang="en-US" altLang="zh-TW" sz="2400" smtClean="0">
                <a:ea typeface="PMingLiU" pitchFamily="18" charset="-120"/>
              </a:rPr>
              <a:t> can be transferred to the computer by using </a:t>
            </a:r>
            <a:r>
              <a:rPr lang="en-US" altLang="zh-TW" sz="2400" i="1" smtClean="0">
                <a:ea typeface="PMingLiU" pitchFamily="18" charset="-120"/>
              </a:rPr>
              <a:t>USB</a:t>
            </a:r>
            <a:r>
              <a:rPr lang="en-US" altLang="zh-TW" sz="2400" smtClean="0">
                <a:ea typeface="PMingLiU" pitchFamily="18" charset="-120"/>
              </a:rPr>
              <a:t> or </a:t>
            </a:r>
            <a:r>
              <a:rPr lang="en-US" altLang="zh-TW" sz="2400" i="1" smtClean="0">
                <a:ea typeface="PMingLiU" pitchFamily="18" charset="-120"/>
              </a:rPr>
              <a:t>FireWire</a:t>
            </a:r>
            <a:r>
              <a:rPr lang="en-US" altLang="zh-TW" sz="2400" smtClean="0">
                <a:ea typeface="PMingLiU" pitchFamily="18" charset="-120"/>
              </a:rPr>
              <a:t>.</a:t>
            </a:r>
          </a:p>
          <a:p>
            <a:pPr eaLnBrk="1" hangingPunct="1"/>
            <a:r>
              <a:rPr lang="en-US" altLang="zh-TW" sz="2400" smtClean="0">
                <a:ea typeface="PMingLiU" pitchFamily="18" charset="-120"/>
              </a:rPr>
              <a:t>USB</a:t>
            </a:r>
          </a:p>
          <a:p>
            <a:pPr lvl="1" eaLnBrk="1" hangingPunct="1"/>
            <a:r>
              <a:rPr lang="en-US" altLang="zh-TW" sz="2000" smtClean="0">
                <a:ea typeface="PMingLiU" pitchFamily="18" charset="-120"/>
              </a:rPr>
              <a:t>stands for Universal Serial Bus</a:t>
            </a:r>
          </a:p>
          <a:p>
            <a:pPr lvl="1" eaLnBrk="1" hangingPunct="1"/>
            <a:r>
              <a:rPr lang="en-US" altLang="zh-TW" sz="2000" smtClean="0">
                <a:ea typeface="PMingLiU" pitchFamily="18" charset="-120"/>
              </a:rPr>
              <a:t>is used for connecting external peripherals to a computer</a:t>
            </a:r>
          </a:p>
          <a:p>
            <a:pPr lvl="1" eaLnBrk="1" hangingPunct="1"/>
            <a:r>
              <a:rPr lang="en-US" altLang="zh-TW" sz="2000" smtClean="0">
                <a:ea typeface="PMingLiU" pitchFamily="18" charset="-120"/>
              </a:rPr>
              <a:t>USB 1.1 has a maximum data rate at 12 Mbps (Mbps – megabits per second)</a:t>
            </a:r>
          </a:p>
          <a:p>
            <a:pPr lvl="1" eaLnBrk="1" hangingPunct="1"/>
            <a:r>
              <a:rPr lang="en-US" altLang="zh-TW" sz="2000" smtClean="0">
                <a:ea typeface="PMingLiU" pitchFamily="18" charset="-120"/>
              </a:rPr>
              <a:t>USB 2.0 has a data rate at 480 Mbps</a:t>
            </a:r>
          </a:p>
          <a:p>
            <a:pPr lvl="1" eaLnBrk="1" hangingPunct="1"/>
            <a:r>
              <a:rPr lang="en-US" altLang="zh-TW" sz="2000" smtClean="0">
                <a:ea typeface="PMingLiU" pitchFamily="18" charset="-120"/>
              </a:rPr>
              <a:t>USB 3.0 has a data rate up to 4.8 Gbps</a:t>
            </a:r>
            <a:br>
              <a:rPr lang="en-US" altLang="zh-TW" sz="2000" smtClean="0">
                <a:ea typeface="PMingLiU" pitchFamily="18" charset="-120"/>
              </a:rPr>
            </a:br>
            <a:r>
              <a:rPr lang="en-US" altLang="zh-TW" sz="2000" smtClean="0">
                <a:ea typeface="PMingLiU" pitchFamily="18" charset="-120"/>
              </a:rPr>
              <a:t>(Gbps – gigabits per second)</a:t>
            </a:r>
          </a:p>
        </p:txBody>
      </p:sp>
      <p:pic>
        <p:nvPicPr>
          <p:cNvPr id="13318" name="Picture 19" descr="USB"/>
          <p:cNvPicPr>
            <a:picLocks noChangeAspect="1" noChangeArrowheads="1"/>
          </p:cNvPicPr>
          <p:nvPr/>
        </p:nvPicPr>
        <p:blipFill>
          <a:blip r:embed="rId2"/>
          <a:srcRect/>
          <a:stretch>
            <a:fillRect/>
          </a:stretch>
        </p:blipFill>
        <p:spPr bwMode="auto">
          <a:xfrm>
            <a:off x="6588125" y="2465388"/>
            <a:ext cx="1731963" cy="96678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en-US" altLang="zh-TW" sz="3600" smtClean="0">
                <a:effectLst>
                  <a:outerShdw blurRad="38100" dist="38100" dir="2700000" algn="tl">
                    <a:srgbClr val="C0C0C0"/>
                  </a:outerShdw>
                </a:effectLst>
                <a:latin typeface="Verdana" pitchFamily="34" charset="0"/>
                <a:ea typeface="PMingLiU" pitchFamily="18" charset="-120"/>
              </a:rPr>
              <a:t>Digital Video</a:t>
            </a:r>
            <a:endParaRPr lang="zh-TW" altLang="en-US" sz="3600" smtClean="0">
              <a:effectLst>
                <a:outerShdw blurRad="38100" dist="38100" dir="2700000" algn="tl">
                  <a:srgbClr val="C0C0C0"/>
                </a:outerShdw>
              </a:effectLst>
              <a:latin typeface="Verdana" pitchFamily="34" charset="0"/>
              <a:ea typeface="PMingLiU" pitchFamily="18" charset="-120"/>
            </a:endParaRPr>
          </a:p>
        </p:txBody>
      </p:sp>
      <p:sp>
        <p:nvSpPr>
          <p:cNvPr id="14339" name="Rectangle 3"/>
          <p:cNvSpPr>
            <a:spLocks noGrp="1" noChangeArrowheads="1"/>
          </p:cNvSpPr>
          <p:nvPr>
            <p:ph type="body" idx="1"/>
          </p:nvPr>
        </p:nvSpPr>
        <p:spPr/>
        <p:txBody>
          <a:bodyPr/>
          <a:lstStyle/>
          <a:p>
            <a:pPr eaLnBrk="1" hangingPunct="1"/>
            <a:r>
              <a:rPr lang="en-US" altLang="zh-TW" sz="2400" smtClean="0">
                <a:ea typeface="PMingLiU" pitchFamily="18" charset="-120"/>
              </a:rPr>
              <a:t>FireWire</a:t>
            </a:r>
          </a:p>
          <a:p>
            <a:pPr lvl="1" eaLnBrk="1" hangingPunct="1"/>
            <a:r>
              <a:rPr lang="en-US" altLang="zh-TW" sz="2000" smtClean="0">
                <a:ea typeface="PMingLiU" pitchFamily="18" charset="-120"/>
              </a:rPr>
              <a:t>is also known as IEEE 1394</a:t>
            </a:r>
          </a:p>
          <a:p>
            <a:pPr lvl="1" eaLnBrk="1" hangingPunct="1"/>
            <a:r>
              <a:rPr lang="en-US" altLang="zh-TW" sz="2000" smtClean="0">
                <a:ea typeface="PMingLiU" pitchFamily="18" charset="-120"/>
              </a:rPr>
              <a:t>is well suited to demanding activities such as uploading video to computer</a:t>
            </a:r>
          </a:p>
          <a:p>
            <a:pPr lvl="1" eaLnBrk="1" hangingPunct="1"/>
            <a:r>
              <a:rPr lang="en-US" altLang="zh-TW" sz="2000" smtClean="0">
                <a:ea typeface="PMingLiU" pitchFamily="18" charset="-120"/>
              </a:rPr>
              <a:t>has a data rate at 400 Mbps</a:t>
            </a:r>
          </a:p>
          <a:p>
            <a:pPr lvl="1" eaLnBrk="1" hangingPunct="1"/>
            <a:r>
              <a:rPr lang="en-US" altLang="zh-TW" sz="2000" smtClean="0">
                <a:ea typeface="PMingLiU" pitchFamily="18" charset="-120"/>
              </a:rPr>
              <a:t>only high-bandwidth devices, such as digital video cameras and external storage devices, have adopted the standard</a:t>
            </a:r>
          </a:p>
          <a:p>
            <a:pPr lvl="1" eaLnBrk="1" hangingPunct="1"/>
            <a:r>
              <a:rPr lang="en-US" altLang="zh-TW" sz="2000" smtClean="0">
                <a:ea typeface="PMingLiU" pitchFamily="18" charset="-120"/>
              </a:rPr>
              <a:t>vendors have been slow to implement the technology</a:t>
            </a:r>
            <a:endParaRPr lang="zh-TW" altLang="en-US" sz="2000" smtClean="0">
              <a:ea typeface="PMingLiU" pitchFamily="18" charset="-120"/>
            </a:endParaRPr>
          </a:p>
        </p:txBody>
      </p:sp>
      <p:sp>
        <p:nvSpPr>
          <p:cNvPr id="14340" name="Slide Number Placeholder 3"/>
          <p:cNvSpPr txBox="1">
            <a:spLocks/>
          </p:cNvSpPr>
          <p:nvPr/>
        </p:nvSpPr>
        <p:spPr bwMode="auto">
          <a:xfrm>
            <a:off x="8296275" y="6416675"/>
            <a:ext cx="625475" cy="257175"/>
          </a:xfrm>
          <a:prstGeom prst="rect">
            <a:avLst/>
          </a:prstGeom>
          <a:noFill/>
          <a:ln w="9525">
            <a:noFill/>
            <a:miter lim="800000"/>
            <a:headEnd/>
            <a:tailEnd/>
          </a:ln>
        </p:spPr>
        <p:txBody>
          <a:bodyPr/>
          <a:lstStyle/>
          <a:p>
            <a:pPr algn="r"/>
            <a:fld id="{E08486B3-29AC-4FBC-92FD-3AE99B94EEAB}" type="slidenum">
              <a:rPr lang="en-US" altLang="zh-TW" sz="1400" b="1">
                <a:solidFill>
                  <a:srgbClr val="BFC3E7"/>
                </a:solidFill>
                <a:ea typeface="PMingLiU" pitchFamily="18" charset="-120"/>
              </a:rPr>
              <a:pPr algn="r"/>
              <a:t>12</a:t>
            </a:fld>
            <a:endParaRPr lang="en-US" altLang="zh-TW" sz="1400" b="1">
              <a:solidFill>
                <a:srgbClr val="BFC3E7"/>
              </a:solidFill>
              <a:ea typeface="PMingLiU" pitchFamily="18" charset="-120"/>
            </a:endParaRPr>
          </a:p>
        </p:txBody>
      </p:sp>
      <p:pic>
        <p:nvPicPr>
          <p:cNvPr id="14341" name="Picture 5" descr="Firewire"/>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5394325" y="4908550"/>
            <a:ext cx="1544638" cy="1544638"/>
          </a:xfrm>
          <a:prstGeom prst="rect">
            <a:avLst/>
          </a:prstGeom>
          <a:noFill/>
          <a:ln w="9525">
            <a:noFill/>
            <a:miter lim="800000"/>
            <a:headEnd/>
            <a:tailEnd/>
          </a:ln>
        </p:spPr>
      </p:pic>
      <p:pic>
        <p:nvPicPr>
          <p:cNvPr id="14342" name="Picture 6" descr="firewire"/>
          <p:cNvPicPr>
            <a:picLocks noChangeAspect="1" noChangeArrowheads="1"/>
          </p:cNvPicPr>
          <p:nvPr/>
        </p:nvPicPr>
        <p:blipFill>
          <a:blip r:embed="rId3"/>
          <a:srcRect/>
          <a:stretch>
            <a:fillRect/>
          </a:stretch>
        </p:blipFill>
        <p:spPr bwMode="auto">
          <a:xfrm>
            <a:off x="2719388" y="4930775"/>
            <a:ext cx="1690687" cy="16033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70DAA4BF-F983-4A81-BF3E-B1D11D9B61DC}" type="slidenum">
              <a:rPr lang="en-US" altLang="zh-TW" sz="1400" b="1">
                <a:solidFill>
                  <a:srgbClr val="BFC3E7"/>
                </a:solidFill>
                <a:ea typeface="PMingLiU" pitchFamily="18" charset="-120"/>
              </a:rPr>
              <a:pPr algn="r"/>
              <a:t>13</a:t>
            </a:fld>
            <a:endParaRPr lang="en-US" altLang="zh-TW" sz="1400" b="1">
              <a:solidFill>
                <a:srgbClr val="BFC3E7"/>
              </a:solidFill>
              <a:ea typeface="PMingLiU" pitchFamily="18" charset="-120"/>
            </a:endParaRPr>
          </a:p>
        </p:txBody>
      </p:sp>
      <p:sp>
        <p:nvSpPr>
          <p:cNvPr id="7174" name="Rectangle 7"/>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Digital Video</a:t>
            </a:r>
            <a:r>
              <a:rPr lang="en-US" altLang="zh-TW" smtClean="0">
                <a:effectLst>
                  <a:outerShdw blurRad="38100" dist="38100" dir="2700000" algn="tl">
                    <a:srgbClr val="C0C0C0"/>
                  </a:outerShdw>
                </a:effectLst>
                <a:ea typeface="新細明體" pitchFamily="18" charset="-120"/>
              </a:rPr>
              <a:t> </a:t>
            </a:r>
          </a:p>
        </p:txBody>
      </p:sp>
      <p:sp>
        <p:nvSpPr>
          <p:cNvPr id="15364" name="Rectangle 8"/>
          <p:cNvSpPr>
            <a:spLocks noGrp="1" noChangeArrowheads="1"/>
          </p:cNvSpPr>
          <p:nvPr>
            <p:ph type="body" idx="1"/>
          </p:nvPr>
        </p:nvSpPr>
        <p:spPr>
          <a:noFill/>
        </p:spPr>
        <p:txBody>
          <a:bodyPr/>
          <a:lstStyle/>
          <a:p>
            <a:pPr eaLnBrk="1" hangingPunct="1"/>
            <a:r>
              <a:rPr lang="en-US" altLang="zh-TW" sz="2400" smtClean="0">
                <a:ea typeface="PMingLiU" pitchFamily="18" charset="-120"/>
              </a:rPr>
              <a:t>DVD (Digital Versatile Disc)</a:t>
            </a:r>
          </a:p>
          <a:p>
            <a:pPr lvl="1" eaLnBrk="1" hangingPunct="1"/>
            <a:r>
              <a:rPr lang="en-US" altLang="zh-TW" sz="2000" smtClean="0">
                <a:ea typeface="PMingLiU" pitchFamily="18" charset="-120"/>
              </a:rPr>
              <a:t>Can be used to store computer data, digital audio and digital video</a:t>
            </a:r>
          </a:p>
          <a:p>
            <a:pPr lvl="1" eaLnBrk="1" hangingPunct="1"/>
            <a:r>
              <a:rPr lang="en-US" altLang="zh-TW" sz="2000" smtClean="0">
                <a:ea typeface="PMingLiU" pitchFamily="18" charset="-120"/>
              </a:rPr>
              <a:t>Capacity:</a:t>
            </a:r>
          </a:p>
          <a:p>
            <a:pPr lvl="2" eaLnBrk="1" hangingPunct="1"/>
            <a:r>
              <a:rPr lang="en-US" altLang="zh-TW" sz="1800" smtClean="0">
                <a:ea typeface="PMingLiU" pitchFamily="18" charset="-120"/>
              </a:rPr>
              <a:t>4.7 GB (single layer, single side)</a:t>
            </a:r>
          </a:p>
          <a:p>
            <a:pPr lvl="2" eaLnBrk="1" hangingPunct="1"/>
            <a:r>
              <a:rPr lang="en-US" altLang="zh-TW" sz="1800" smtClean="0">
                <a:ea typeface="PMingLiU" pitchFamily="18" charset="-120"/>
              </a:rPr>
              <a:t>9.4 GB (single layer, double sides)</a:t>
            </a:r>
          </a:p>
          <a:p>
            <a:pPr lvl="2" eaLnBrk="1" hangingPunct="1"/>
            <a:r>
              <a:rPr lang="en-US" altLang="zh-TW" sz="1800" smtClean="0">
                <a:ea typeface="PMingLiU" pitchFamily="18" charset="-120"/>
              </a:rPr>
              <a:t>8.5 GB (double layers, single side)</a:t>
            </a:r>
          </a:p>
          <a:p>
            <a:pPr lvl="2" eaLnBrk="1" hangingPunct="1"/>
            <a:r>
              <a:rPr lang="en-US" altLang="zh-TW" sz="1800" smtClean="0">
                <a:ea typeface="PMingLiU" pitchFamily="18" charset="-120"/>
              </a:rPr>
              <a:t>17 GB (double layers, double sides)</a:t>
            </a:r>
          </a:p>
          <a:p>
            <a:pPr lvl="1" eaLnBrk="1" hangingPunct="1"/>
            <a:r>
              <a:rPr lang="en-US" altLang="zh-TW" sz="2000" smtClean="0">
                <a:ea typeface="PMingLiU" pitchFamily="18" charset="-120"/>
              </a:rPr>
              <a:t>Can store up to hours of digital video</a:t>
            </a:r>
          </a:p>
        </p:txBody>
      </p:sp>
      <p:pic>
        <p:nvPicPr>
          <p:cNvPr id="15365" name="Picture 13" descr="dvd-logo"/>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26088" y="5035550"/>
            <a:ext cx="2289175" cy="1281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Digital Video</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16387" name="Rectangle 3"/>
          <p:cNvSpPr>
            <a:spLocks noGrp="1" noChangeArrowheads="1"/>
          </p:cNvSpPr>
          <p:nvPr>
            <p:ph type="body" idx="1"/>
          </p:nvPr>
        </p:nvSpPr>
        <p:spPr/>
        <p:txBody>
          <a:bodyPr/>
          <a:lstStyle/>
          <a:p>
            <a:pPr eaLnBrk="1" hangingPunct="1"/>
            <a:r>
              <a:rPr lang="en-US" altLang="zh-TW" sz="2400" smtClean="0">
                <a:ea typeface="PMingLiU" pitchFamily="18" charset="-120"/>
              </a:rPr>
              <a:t>Blu-ray Disc (BD)</a:t>
            </a:r>
          </a:p>
          <a:p>
            <a:pPr lvl="1" eaLnBrk="1" hangingPunct="1"/>
            <a:r>
              <a:rPr lang="en-US" altLang="zh-TW" sz="2000" smtClean="0">
                <a:ea typeface="PMingLiU" pitchFamily="18" charset="-120"/>
              </a:rPr>
              <a:t>Developed by the Blu-ray Disc Association, a group representing makers of consumer electronics, computer hardware, and motion pictures</a:t>
            </a:r>
          </a:p>
          <a:p>
            <a:pPr lvl="1" eaLnBrk="1" hangingPunct="1"/>
            <a:r>
              <a:rPr lang="en-US" altLang="zh-TW" sz="2000" smtClean="0">
                <a:ea typeface="PMingLiU" pitchFamily="18" charset="-120"/>
              </a:rPr>
              <a:t>Can be used to store computer data, digital audio and digital video</a:t>
            </a:r>
          </a:p>
          <a:p>
            <a:pPr lvl="1" eaLnBrk="1" hangingPunct="1"/>
            <a:r>
              <a:rPr lang="en-US" altLang="zh-TW" sz="2000" smtClean="0">
                <a:ea typeface="PMingLiU" pitchFamily="18" charset="-120"/>
              </a:rPr>
              <a:t>Capacity:</a:t>
            </a:r>
          </a:p>
          <a:p>
            <a:pPr lvl="2" eaLnBrk="1" hangingPunct="1"/>
            <a:r>
              <a:rPr lang="en-US" altLang="zh-TW" sz="1800" smtClean="0">
                <a:ea typeface="PMingLiU" pitchFamily="18" charset="-120"/>
              </a:rPr>
              <a:t>25 GB (single layer)</a:t>
            </a:r>
          </a:p>
          <a:p>
            <a:pPr lvl="2" eaLnBrk="1" hangingPunct="1"/>
            <a:r>
              <a:rPr lang="en-US" altLang="zh-TW" sz="1800" smtClean="0">
                <a:ea typeface="PMingLiU" pitchFamily="18" charset="-120"/>
              </a:rPr>
              <a:t>50 GB (dual layer)</a:t>
            </a:r>
          </a:p>
        </p:txBody>
      </p:sp>
      <p:pic>
        <p:nvPicPr>
          <p:cNvPr id="16388" name="Picture 4" descr="201px-Blu-ray_Disc"/>
          <p:cNvPicPr>
            <a:picLocks noChangeAspect="1" noChangeArrowheads="1"/>
          </p:cNvPicPr>
          <p:nvPr/>
        </p:nvPicPr>
        <p:blipFill>
          <a:blip r:embed="rId2">
            <a:clrChange>
              <a:clrFrom>
                <a:srgbClr val="000000"/>
              </a:clrFrom>
              <a:clrTo>
                <a:srgbClr val="000000">
                  <a:alpha val="0"/>
                </a:srgbClr>
              </a:clrTo>
            </a:clrChange>
          </a:blip>
          <a:srcRect/>
          <a:stretch>
            <a:fillRect/>
          </a:stretch>
        </p:blipFill>
        <p:spPr bwMode="auto">
          <a:xfrm>
            <a:off x="3900488" y="4870450"/>
            <a:ext cx="2390775" cy="1284288"/>
          </a:xfrm>
          <a:prstGeom prst="rect">
            <a:avLst/>
          </a:prstGeom>
          <a:noFill/>
          <a:ln w="9525">
            <a:noFill/>
            <a:miter lim="800000"/>
            <a:headEnd/>
            <a:tailEnd/>
          </a:ln>
        </p:spPr>
      </p:pic>
      <p:sp>
        <p:nvSpPr>
          <p:cNvPr id="16389"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9EE952BF-58D8-4F03-AE77-F6432B20C3C1}" type="slidenum">
              <a:rPr lang="en-US" altLang="zh-TW" sz="1400" b="1">
                <a:solidFill>
                  <a:srgbClr val="BFC3E7"/>
                </a:solidFill>
                <a:ea typeface="PMingLiU" pitchFamily="18" charset="-120"/>
              </a:rPr>
              <a:pPr algn="r"/>
              <a:t>14</a:t>
            </a:fld>
            <a:endParaRPr lang="en-US" altLang="zh-TW" sz="1400" b="1">
              <a:solidFill>
                <a:srgbClr val="BFC3E7"/>
              </a:solidFill>
              <a:ea typeface="PMingLiU" pitchFamily="18" charset="-120"/>
            </a:endParaRPr>
          </a:p>
        </p:txBody>
      </p:sp>
      <p:pic>
        <p:nvPicPr>
          <p:cNvPr id="16390" name="Picture 6" descr="200px-BluRayDiscBack"/>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548438" y="3640138"/>
            <a:ext cx="1863725" cy="18256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altLang="zh-TW" sz="3600" smtClean="0">
                <a:solidFill>
                  <a:schemeClr val="tx1"/>
                </a:solidFill>
                <a:effectLst>
                  <a:outerShdw blurRad="38100" dist="38100" dir="2700000" algn="tl">
                    <a:srgbClr val="C0C0C0"/>
                  </a:outerShdw>
                </a:effectLst>
                <a:latin typeface="Verdana" pitchFamily="34" charset="0"/>
                <a:ea typeface="新細明體" pitchFamily="18" charset="-120"/>
              </a:rPr>
              <a:t>Guidelines for Using Video</a:t>
            </a:r>
          </a:p>
        </p:txBody>
      </p:sp>
      <p:sp>
        <p:nvSpPr>
          <p:cNvPr id="17411" name="Rectangle 3"/>
          <p:cNvSpPr>
            <a:spLocks noGrp="1" noChangeArrowheads="1"/>
          </p:cNvSpPr>
          <p:nvPr>
            <p:ph type="body" idx="1"/>
          </p:nvPr>
        </p:nvSpPr>
        <p:spPr/>
        <p:txBody>
          <a:bodyPr/>
          <a:lstStyle/>
          <a:p>
            <a:pPr eaLnBrk="1" hangingPunct="1"/>
            <a:r>
              <a:rPr lang="en-US" altLang="zh-TW" sz="2400" smtClean="0">
                <a:ea typeface="PMingLiU" pitchFamily="18" charset="-120"/>
              </a:rPr>
              <a:t>Use video when it is appropriate</a:t>
            </a:r>
          </a:p>
          <a:p>
            <a:pPr eaLnBrk="1" hangingPunct="1"/>
            <a:r>
              <a:rPr lang="en-US" altLang="zh-TW" sz="2400" smtClean="0">
                <a:ea typeface="PMingLiU" pitchFamily="18" charset="-120"/>
              </a:rPr>
              <a:t>Keep the target audience and delivery method in mind when designing video for a multimedia product</a:t>
            </a:r>
          </a:p>
          <a:p>
            <a:pPr eaLnBrk="1" hangingPunct="1"/>
            <a:r>
              <a:rPr lang="en-US" altLang="zh-TW" sz="2400" smtClean="0">
                <a:ea typeface="PMingLiU" pitchFamily="18" charset="-120"/>
              </a:rPr>
              <a:t>Keep video files at an appropriate size so they can be played smoothly on standard equipments to reach a wider audience</a:t>
            </a:r>
          </a:p>
        </p:txBody>
      </p:sp>
      <p:sp>
        <p:nvSpPr>
          <p:cNvPr id="17412"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F9BE8746-60EA-4B52-9523-09955959FD3E}" type="slidenum">
              <a:rPr lang="en-US" altLang="zh-TW" sz="1400" b="1">
                <a:solidFill>
                  <a:srgbClr val="BFC3E7"/>
                </a:solidFill>
                <a:ea typeface="PMingLiU" pitchFamily="18" charset="-120"/>
              </a:rPr>
              <a:pPr algn="r"/>
              <a:t>15</a:t>
            </a:fld>
            <a:endParaRPr lang="en-US" altLang="zh-TW" sz="1400" b="1">
              <a:solidFill>
                <a:srgbClr val="BFC3E7"/>
              </a:solidFill>
              <a:ea typeface="PMingLiU" pitchFamily="18"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Guidelines for Using Video</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18435" name="Rectangle 3"/>
          <p:cNvSpPr>
            <a:spLocks noGrp="1" noChangeArrowheads="1"/>
          </p:cNvSpPr>
          <p:nvPr>
            <p:ph type="body" idx="1"/>
          </p:nvPr>
        </p:nvSpPr>
        <p:spPr/>
        <p:txBody>
          <a:bodyPr/>
          <a:lstStyle/>
          <a:p>
            <a:pPr eaLnBrk="1" hangingPunct="1"/>
            <a:r>
              <a:rPr lang="en-US" altLang="zh-TW" sz="2400" smtClean="0">
                <a:ea typeface="PMingLiU" pitchFamily="18" charset="-120"/>
              </a:rPr>
              <a:t>Audio and video clips should match or complement one another</a:t>
            </a:r>
          </a:p>
          <a:p>
            <a:pPr eaLnBrk="1" hangingPunct="1"/>
            <a:r>
              <a:rPr lang="en-US" altLang="zh-TW" sz="2400" smtClean="0">
                <a:ea typeface="PMingLiU" pitchFamily="18" charset="-120"/>
              </a:rPr>
              <a:t>Do not overuse transitions</a:t>
            </a:r>
          </a:p>
          <a:p>
            <a:pPr eaLnBrk="1" hangingPunct="1"/>
            <a:r>
              <a:rPr lang="en-US" altLang="zh-TW" sz="2400" smtClean="0">
                <a:ea typeface="PMingLiU" pitchFamily="18" charset="-120"/>
              </a:rPr>
              <a:t>Users should be allowed to decide whether they wish to view the video</a:t>
            </a:r>
          </a:p>
          <a:p>
            <a:pPr eaLnBrk="1" hangingPunct="1">
              <a:lnSpc>
                <a:spcPct val="90000"/>
              </a:lnSpc>
            </a:pPr>
            <a:endParaRPr lang="en-US" altLang="zh-TW" sz="2400" smtClean="0">
              <a:ea typeface="PMingLiU" pitchFamily="18" charset="-120"/>
            </a:endParaRPr>
          </a:p>
          <a:p>
            <a:pPr eaLnBrk="1" hangingPunct="1">
              <a:lnSpc>
                <a:spcPct val="90000"/>
              </a:lnSpc>
            </a:pPr>
            <a:endParaRPr lang="en-US" altLang="zh-TW" sz="2400" smtClean="0">
              <a:ea typeface="PMingLiU" pitchFamily="18" charset="-120"/>
            </a:endParaRPr>
          </a:p>
        </p:txBody>
      </p:sp>
      <p:sp>
        <p:nvSpPr>
          <p:cNvPr id="18436"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D0AF53F0-AB31-4EAF-BC93-052B4841FE4F}" type="slidenum">
              <a:rPr lang="en-US" altLang="zh-TW" sz="1400" b="1">
                <a:solidFill>
                  <a:srgbClr val="BFC3E7"/>
                </a:solidFill>
                <a:ea typeface="PMingLiU" pitchFamily="18" charset="-120"/>
              </a:rPr>
              <a:pPr algn="r"/>
              <a:t>16</a:t>
            </a:fld>
            <a:endParaRPr lang="en-US" altLang="zh-TW" sz="1400" b="1">
              <a:solidFill>
                <a:srgbClr val="BFC3E7"/>
              </a:solidFill>
              <a:ea typeface="PMingLiU" pitchFamily="18"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E7F5AD61-545E-4C42-8CBE-DF93D1723191}" type="slidenum">
              <a:rPr lang="en-US" altLang="zh-TW" sz="1400" b="1">
                <a:solidFill>
                  <a:srgbClr val="BFC3E7"/>
                </a:solidFill>
                <a:ea typeface="PMingLiU" pitchFamily="18" charset="-120"/>
              </a:rPr>
              <a:pPr algn="r"/>
              <a:t>17</a:t>
            </a:fld>
            <a:endParaRPr lang="en-US" altLang="zh-TW" sz="1400" b="1">
              <a:solidFill>
                <a:srgbClr val="BFC3E7"/>
              </a:solidFill>
              <a:ea typeface="PMingLiU" pitchFamily="18" charset="-120"/>
            </a:endParaRPr>
          </a:p>
        </p:txBody>
      </p:sp>
      <p:sp>
        <p:nvSpPr>
          <p:cNvPr id="8198" name="Rectangle 7"/>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Video Quality</a:t>
            </a:r>
            <a:r>
              <a:rPr lang="en-US" altLang="zh-TW" sz="4000" smtClean="0">
                <a:effectLst>
                  <a:outerShdw blurRad="38100" dist="38100" dir="2700000" algn="tl">
                    <a:srgbClr val="C0C0C0"/>
                  </a:outerShdw>
                </a:effectLst>
                <a:ea typeface="新細明體" pitchFamily="18" charset="-120"/>
              </a:rPr>
              <a:t> </a:t>
            </a:r>
          </a:p>
        </p:txBody>
      </p:sp>
      <p:sp>
        <p:nvSpPr>
          <p:cNvPr id="19460" name="Rectangle 8"/>
          <p:cNvSpPr>
            <a:spLocks noGrp="1" noChangeArrowheads="1"/>
          </p:cNvSpPr>
          <p:nvPr>
            <p:ph type="body" idx="1"/>
          </p:nvPr>
        </p:nvSpPr>
        <p:spPr>
          <a:noFill/>
        </p:spPr>
        <p:txBody>
          <a:bodyPr/>
          <a:lstStyle/>
          <a:p>
            <a:pPr eaLnBrk="1" hangingPunct="1"/>
            <a:r>
              <a:rPr lang="en-US" altLang="zh-TW" sz="2400" smtClean="0">
                <a:ea typeface="PMingLiU" pitchFamily="18" charset="-120"/>
              </a:rPr>
              <a:t>Factors that affect the quality of digital video:</a:t>
            </a:r>
          </a:p>
          <a:p>
            <a:pPr lvl="1" eaLnBrk="1" hangingPunct="1"/>
            <a:r>
              <a:rPr lang="en-US" altLang="zh-TW" sz="2000" i="1" smtClean="0">
                <a:ea typeface="PMingLiU" pitchFamily="18" charset="-120"/>
              </a:rPr>
              <a:t>Frame rate</a:t>
            </a:r>
            <a:r>
              <a:rPr lang="en-US" altLang="zh-TW" sz="2000" smtClean="0">
                <a:ea typeface="PMingLiU" pitchFamily="18" charset="-120"/>
              </a:rPr>
              <a:t> </a:t>
            </a:r>
          </a:p>
          <a:p>
            <a:pPr lvl="1" eaLnBrk="1" hangingPunct="1"/>
            <a:r>
              <a:rPr lang="en-US" altLang="zh-TW" sz="2000" i="1" smtClean="0">
                <a:ea typeface="PMingLiU" pitchFamily="18" charset="-120"/>
              </a:rPr>
              <a:t>Video resolution</a:t>
            </a:r>
          </a:p>
          <a:p>
            <a:pPr eaLnBrk="1" hangingPunct="1">
              <a:lnSpc>
                <a:spcPct val="90000"/>
              </a:lnSpc>
              <a:buFontTx/>
              <a:buNone/>
            </a:pPr>
            <a:endParaRPr lang="en-US" altLang="zh-TW" sz="2400" i="1" smtClean="0">
              <a:ea typeface="PMingLiU" pitchFamily="18"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929BB7B8-A39B-4B5B-94BC-6BC28F88E180}" type="slidenum">
              <a:rPr lang="en-US" altLang="zh-TW" sz="1400" b="1">
                <a:solidFill>
                  <a:srgbClr val="BFC3E7"/>
                </a:solidFill>
                <a:ea typeface="PMingLiU" pitchFamily="18" charset="-120"/>
              </a:rPr>
              <a:pPr algn="r"/>
              <a:t>18</a:t>
            </a:fld>
            <a:endParaRPr lang="en-US" altLang="zh-TW" sz="1400" b="1">
              <a:solidFill>
                <a:srgbClr val="BFC3E7"/>
              </a:solidFill>
              <a:ea typeface="PMingLiU" pitchFamily="18" charset="-120"/>
            </a:endParaRPr>
          </a:p>
        </p:txBody>
      </p:sp>
      <p:sp>
        <p:nvSpPr>
          <p:cNvPr id="9222" name="Rectangle 8"/>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Frame Rate</a:t>
            </a:r>
          </a:p>
        </p:txBody>
      </p:sp>
      <p:sp>
        <p:nvSpPr>
          <p:cNvPr id="20484" name="Rectangle 11"/>
          <p:cNvSpPr>
            <a:spLocks noGrp="1" noChangeArrowheads="1"/>
          </p:cNvSpPr>
          <p:nvPr>
            <p:ph type="body" idx="1"/>
          </p:nvPr>
        </p:nvSpPr>
        <p:spPr>
          <a:noFill/>
        </p:spPr>
        <p:txBody>
          <a:bodyPr/>
          <a:lstStyle/>
          <a:p>
            <a:pPr eaLnBrk="1" hangingPunct="1"/>
            <a:r>
              <a:rPr lang="en-US" altLang="zh-TW" sz="2400" smtClean="0">
                <a:ea typeface="PMingLiU" pitchFamily="18" charset="-120"/>
              </a:rPr>
              <a:t>Video is a sequence of individual images or frames displayed fast enough to create the illusion of motion.</a:t>
            </a:r>
          </a:p>
          <a:p>
            <a:pPr eaLnBrk="1" hangingPunct="1"/>
            <a:r>
              <a:rPr lang="en-US" altLang="zh-TW" sz="2400" i="1" smtClean="0">
                <a:ea typeface="PMingLiU" pitchFamily="18" charset="-120"/>
              </a:rPr>
              <a:t>Source frame rate</a:t>
            </a:r>
            <a:r>
              <a:rPr lang="en-US" altLang="zh-TW" sz="2400" smtClean="0">
                <a:ea typeface="PMingLiU" pitchFamily="18" charset="-120"/>
              </a:rPr>
              <a:t>: Speed at which the video is recorded</a:t>
            </a:r>
          </a:p>
          <a:p>
            <a:pPr eaLnBrk="1" hangingPunct="1"/>
            <a:r>
              <a:rPr lang="en-US" altLang="zh-TW" sz="2400" i="1" smtClean="0">
                <a:ea typeface="PMingLiU" pitchFamily="18" charset="-120"/>
              </a:rPr>
              <a:t>Playback frame rate</a:t>
            </a:r>
            <a:r>
              <a:rPr lang="en-US" altLang="zh-TW" sz="2400" smtClean="0">
                <a:ea typeface="PMingLiU" pitchFamily="18" charset="-120"/>
              </a:rPr>
              <a:t>: Speed at which individual frames are displayed</a:t>
            </a:r>
          </a:p>
          <a:p>
            <a:pPr eaLnBrk="1" hangingPunct="1">
              <a:lnSpc>
                <a:spcPct val="90000"/>
              </a:lnSpc>
              <a:buFontTx/>
              <a:buNone/>
            </a:pPr>
            <a:endParaRPr lang="en-US" altLang="zh-TW" sz="2400" smtClean="0">
              <a:ea typeface="PMingLiU" pitchFamily="18"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DB95ACC2-5522-4C19-8C73-F727B5052CED}" type="slidenum">
              <a:rPr lang="en-US" altLang="zh-TW" sz="1400" b="1">
                <a:solidFill>
                  <a:srgbClr val="BFC3E7"/>
                </a:solidFill>
                <a:ea typeface="PMingLiU" pitchFamily="18" charset="-120"/>
              </a:rPr>
              <a:pPr algn="r"/>
              <a:t>19</a:t>
            </a:fld>
            <a:endParaRPr lang="en-US" altLang="zh-TW" sz="1400" b="1">
              <a:solidFill>
                <a:srgbClr val="BFC3E7"/>
              </a:solidFill>
              <a:ea typeface="PMingLiU" pitchFamily="18" charset="-120"/>
            </a:endParaRPr>
          </a:p>
        </p:txBody>
      </p:sp>
      <p:sp>
        <p:nvSpPr>
          <p:cNvPr id="10246" name="Rectangle 7"/>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Frame Rate</a:t>
            </a:r>
          </a:p>
        </p:txBody>
      </p:sp>
      <p:sp>
        <p:nvSpPr>
          <p:cNvPr id="21508" name="Rectangle 8"/>
          <p:cNvSpPr>
            <a:spLocks noGrp="1" noChangeArrowheads="1"/>
          </p:cNvSpPr>
          <p:nvPr>
            <p:ph type="body" idx="1"/>
          </p:nvPr>
        </p:nvSpPr>
        <p:spPr>
          <a:noFill/>
        </p:spPr>
        <p:txBody>
          <a:bodyPr/>
          <a:lstStyle/>
          <a:p>
            <a:pPr eaLnBrk="1" hangingPunct="1"/>
            <a:r>
              <a:rPr lang="en-US" altLang="zh-TW" sz="2400" smtClean="0">
                <a:ea typeface="PMingLiU" pitchFamily="18" charset="-120"/>
              </a:rPr>
              <a:t>For smooth and consistent playback, source frame rate and playback frame rate should be identical.</a:t>
            </a:r>
          </a:p>
          <a:p>
            <a:pPr eaLnBrk="1" hangingPunct="1"/>
            <a:r>
              <a:rPr lang="en-US" altLang="zh-TW" sz="2400" smtClean="0">
                <a:ea typeface="PMingLiU" pitchFamily="18" charset="-120"/>
              </a:rPr>
              <a:t>The frame rates should be between 15 to 30 fps (frames per second).</a:t>
            </a:r>
          </a:p>
          <a:p>
            <a:pPr eaLnBrk="1" hangingPunct="1"/>
            <a:r>
              <a:rPr lang="en-US" altLang="zh-TW" sz="2400" smtClean="0">
                <a:ea typeface="PMingLiU" pitchFamily="18" charset="-120"/>
              </a:rPr>
              <a:t>Frames displayed at a slower rate appear choppy.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2904DD27-09EC-4E56-A95C-769115D49202}" type="slidenum">
              <a:rPr lang="en-US" altLang="zh-TW" sz="1400" b="1">
                <a:solidFill>
                  <a:srgbClr val="BFC3E7"/>
                </a:solidFill>
                <a:ea typeface="PMingLiU" pitchFamily="18" charset="-120"/>
              </a:rPr>
              <a:pPr algn="r"/>
              <a:t>2</a:t>
            </a:fld>
            <a:endParaRPr lang="en-US" altLang="zh-TW" sz="1400" b="1">
              <a:solidFill>
                <a:srgbClr val="BFC3E7"/>
              </a:solidFill>
              <a:ea typeface="PMingLiU" pitchFamily="18" charset="-120"/>
            </a:endParaRPr>
          </a:p>
        </p:txBody>
      </p:sp>
      <p:sp>
        <p:nvSpPr>
          <p:cNvPr id="3079" name="Rectangle 12"/>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Unit Outline</a:t>
            </a:r>
          </a:p>
        </p:txBody>
      </p:sp>
      <p:sp>
        <p:nvSpPr>
          <p:cNvPr id="4100" name="Rectangle 11"/>
          <p:cNvSpPr>
            <a:spLocks noGrp="1" noChangeArrowheads="1"/>
          </p:cNvSpPr>
          <p:nvPr>
            <p:ph type="body" idx="1"/>
          </p:nvPr>
        </p:nvSpPr>
        <p:spPr>
          <a:xfrm>
            <a:off x="1600200" y="1600200"/>
            <a:ext cx="7086600" cy="4700588"/>
          </a:xfrm>
        </p:spPr>
        <p:txBody>
          <a:bodyPr/>
          <a:lstStyle/>
          <a:p>
            <a:pPr eaLnBrk="1" hangingPunct="1"/>
            <a:r>
              <a:rPr lang="en-US" altLang="zh-TW" sz="2000" smtClean="0">
                <a:ea typeface="PMingLiU" pitchFamily="18" charset="-120"/>
              </a:rPr>
              <a:t>In this unit, we will learn:</a:t>
            </a:r>
          </a:p>
          <a:p>
            <a:pPr lvl="1" eaLnBrk="1" hangingPunct="1"/>
            <a:r>
              <a:rPr lang="en-US" altLang="zh-TW" sz="1800" smtClean="0">
                <a:ea typeface="PMingLiU" pitchFamily="18" charset="-120"/>
              </a:rPr>
              <a:t>Analog Video</a:t>
            </a:r>
          </a:p>
          <a:p>
            <a:pPr lvl="1" eaLnBrk="1" hangingPunct="1"/>
            <a:r>
              <a:rPr lang="en-US" altLang="zh-TW" sz="1800" smtClean="0">
                <a:ea typeface="PMingLiU" pitchFamily="18" charset="-120"/>
              </a:rPr>
              <a:t>Digital Video</a:t>
            </a:r>
          </a:p>
          <a:p>
            <a:pPr lvl="1" eaLnBrk="1" hangingPunct="1"/>
            <a:r>
              <a:rPr lang="en-US" altLang="zh-TW" sz="1800" smtClean="0">
                <a:ea typeface="PMingLiU" pitchFamily="18" charset="-120"/>
              </a:rPr>
              <a:t>Guidelines for Using Video</a:t>
            </a:r>
          </a:p>
          <a:p>
            <a:pPr lvl="1" eaLnBrk="1" hangingPunct="1"/>
            <a:r>
              <a:rPr lang="en-US" altLang="zh-TW" sz="1800" smtClean="0">
                <a:ea typeface="PMingLiU" pitchFamily="18" charset="-120"/>
              </a:rPr>
              <a:t>Video Quality</a:t>
            </a:r>
          </a:p>
          <a:p>
            <a:pPr lvl="2" eaLnBrk="1" hangingPunct="1"/>
            <a:r>
              <a:rPr lang="en-US" altLang="zh-TW" sz="1600" smtClean="0">
                <a:ea typeface="PMingLiU" pitchFamily="18" charset="-120"/>
              </a:rPr>
              <a:t>Frame Rate</a:t>
            </a:r>
          </a:p>
          <a:p>
            <a:pPr lvl="2" eaLnBrk="1" hangingPunct="1"/>
            <a:r>
              <a:rPr lang="en-US" altLang="zh-TW" sz="1600" smtClean="0">
                <a:ea typeface="PMingLiU" pitchFamily="18" charset="-120"/>
              </a:rPr>
              <a:t>Video Resolution</a:t>
            </a:r>
          </a:p>
          <a:p>
            <a:pPr lvl="1" eaLnBrk="1" hangingPunct="1"/>
            <a:r>
              <a:rPr lang="en-US" altLang="zh-TW" sz="1800" smtClean="0">
                <a:ea typeface="PMingLiU" pitchFamily="18" charset="-120"/>
              </a:rPr>
              <a:t>Video File Size</a:t>
            </a:r>
          </a:p>
          <a:p>
            <a:pPr lvl="1" eaLnBrk="1" hangingPunct="1"/>
            <a:r>
              <a:rPr lang="en-US" altLang="zh-TW" sz="1800" smtClean="0">
                <a:ea typeface="PMingLiU" pitchFamily="18" charset="-120"/>
              </a:rPr>
              <a:t>Video Compression</a:t>
            </a:r>
          </a:p>
          <a:p>
            <a:pPr lvl="1" eaLnBrk="1" hangingPunct="1"/>
            <a:r>
              <a:rPr lang="en-US" altLang="zh-TW" sz="1800" smtClean="0">
                <a:ea typeface="PMingLiU" pitchFamily="18" charset="-120"/>
              </a:rPr>
              <a:t>Video Streaming</a:t>
            </a:r>
          </a:p>
          <a:p>
            <a:pPr lvl="1" eaLnBrk="1" hangingPunct="1"/>
            <a:r>
              <a:rPr lang="en-US" altLang="zh-TW" sz="1800" smtClean="0">
                <a:ea typeface="PMingLiU" pitchFamily="18" charset="-120"/>
              </a:rPr>
              <a:t>Video Capture Card</a:t>
            </a:r>
          </a:p>
          <a:p>
            <a:pPr lvl="1" eaLnBrk="1" hangingPunct="1"/>
            <a:r>
              <a:rPr lang="en-US" altLang="zh-TW" sz="1800" smtClean="0">
                <a:ea typeface="PMingLiU" pitchFamily="18" charset="-120"/>
              </a:rPr>
              <a:t>Video Editing Software</a:t>
            </a:r>
          </a:p>
          <a:p>
            <a:pPr lvl="1" eaLnBrk="1" hangingPunct="1"/>
            <a:r>
              <a:rPr lang="en-US" altLang="zh-TW" sz="1800" smtClean="0">
                <a:ea typeface="PMingLiU" pitchFamily="18" charset="-120"/>
              </a:rPr>
              <a:t>Digital Video File Formats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3"/>
          <p:cNvSpPr>
            <a:spLocks noGrp="1" noChangeArrowheads="1"/>
          </p:cNvSpPr>
          <p:nvPr>
            <p:ph type="body" idx="1"/>
          </p:nvPr>
        </p:nvSpPr>
        <p:spPr/>
        <p:txBody>
          <a:bodyPr/>
          <a:lstStyle/>
          <a:p>
            <a:pPr eaLnBrk="1" hangingPunct="1"/>
            <a:r>
              <a:rPr lang="en-US" altLang="zh-TW" sz="2400" i="1" smtClean="0">
                <a:ea typeface="PMingLiU" pitchFamily="18" charset="-120"/>
              </a:rPr>
              <a:t>Aspect ratio</a:t>
            </a:r>
            <a:r>
              <a:rPr lang="en-US" altLang="zh-TW" sz="2400" smtClean="0">
                <a:ea typeface="PMingLiU" pitchFamily="18" charset="-120"/>
              </a:rPr>
              <a:t>: Ratio of width to height in the dimensions of a video frame</a:t>
            </a:r>
          </a:p>
          <a:p>
            <a:pPr lvl="1" eaLnBrk="1" hangingPunct="1"/>
            <a:r>
              <a:rPr lang="en-US" altLang="zh-TW" sz="2000" smtClean="0">
                <a:ea typeface="PMingLiU" pitchFamily="18" charset="-120"/>
              </a:rPr>
              <a:t>Example: 4:3</a:t>
            </a:r>
          </a:p>
          <a:p>
            <a:pPr eaLnBrk="1" hangingPunct="1"/>
            <a:r>
              <a:rPr lang="en-US" altLang="zh-TW" sz="2400" smtClean="0">
                <a:ea typeface="PMingLiU" pitchFamily="18" charset="-120"/>
              </a:rPr>
              <a:t>The frame size of a video frame is expressed in horizontal and vertical pixel dimensions</a:t>
            </a:r>
          </a:p>
          <a:p>
            <a:pPr lvl="1" eaLnBrk="1" hangingPunct="1"/>
            <a:r>
              <a:rPr lang="en-US" altLang="zh-TW" sz="2000" smtClean="0">
                <a:ea typeface="PMingLiU" pitchFamily="18" charset="-120"/>
              </a:rPr>
              <a:t>Example: 800 by 600 pixels</a:t>
            </a:r>
          </a:p>
          <a:p>
            <a:pPr eaLnBrk="1" hangingPunct="1"/>
            <a:r>
              <a:rPr lang="en-US" altLang="zh-TW" sz="2400" i="1" smtClean="0">
                <a:ea typeface="PMingLiU" pitchFamily="18" charset="-120"/>
              </a:rPr>
              <a:t>Bit depth</a:t>
            </a:r>
            <a:r>
              <a:rPr lang="en-US" altLang="zh-TW" sz="2400" smtClean="0">
                <a:ea typeface="PMingLiU" pitchFamily="18" charset="-120"/>
              </a:rPr>
              <a:t>: Number of bits used to represent the color of a single pixel (recall the definition of </a:t>
            </a:r>
            <a:r>
              <a:rPr lang="en-US" altLang="zh-TW" sz="2400" i="1" smtClean="0">
                <a:ea typeface="PMingLiU" pitchFamily="18" charset="-120"/>
              </a:rPr>
              <a:t>color resolution</a:t>
            </a:r>
            <a:r>
              <a:rPr lang="en-US" altLang="zh-TW" sz="2400" smtClean="0">
                <a:ea typeface="PMingLiU" pitchFamily="18" charset="-120"/>
              </a:rPr>
              <a:t> from Unit 5)</a:t>
            </a:r>
          </a:p>
          <a:p>
            <a:pPr eaLnBrk="1" hangingPunct="1"/>
            <a:endParaRPr lang="zh-TW" altLang="en-US" sz="2400" smtClean="0">
              <a:ea typeface="PMingLiU" pitchFamily="18" charset="-120"/>
            </a:endParaRPr>
          </a:p>
        </p:txBody>
      </p:sp>
      <p:sp>
        <p:nvSpPr>
          <p:cNvPr id="22531"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FB470D97-B969-4865-840F-4C0058C7F955}" type="slidenum">
              <a:rPr lang="en-US" altLang="zh-TW" sz="1400" b="1">
                <a:solidFill>
                  <a:srgbClr val="BFC3E7"/>
                </a:solidFill>
                <a:ea typeface="PMingLiU" pitchFamily="18" charset="-120"/>
              </a:rPr>
              <a:pPr algn="r"/>
              <a:t>20</a:t>
            </a:fld>
            <a:endParaRPr lang="en-US" altLang="zh-TW" sz="1400" b="1">
              <a:solidFill>
                <a:srgbClr val="BFC3E7"/>
              </a:solidFill>
              <a:ea typeface="PMingLiU" pitchFamily="18" charset="-120"/>
            </a:endParaRPr>
          </a:p>
        </p:txBody>
      </p:sp>
      <p:sp>
        <p:nvSpPr>
          <p:cNvPr id="11272" name="Rectangle 19"/>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Aspect Ratio, Frame Size and Bit Depth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body" idx="1"/>
          </p:nvPr>
        </p:nvSpPr>
        <p:spPr/>
        <p:txBody>
          <a:bodyPr/>
          <a:lstStyle/>
          <a:p>
            <a:pPr eaLnBrk="1" hangingPunct="1"/>
            <a:r>
              <a:rPr lang="en-US" altLang="zh-TW" sz="2400" i="1" smtClean="0">
                <a:ea typeface="PMingLiU" pitchFamily="18" charset="-120"/>
              </a:rPr>
              <a:t>Video resolution</a:t>
            </a:r>
            <a:r>
              <a:rPr lang="en-US" altLang="zh-TW" sz="2400" smtClean="0">
                <a:ea typeface="PMingLiU" pitchFamily="18" charset="-120"/>
              </a:rPr>
              <a:t> refers to the image resolution of the frames in the video.</a:t>
            </a:r>
          </a:p>
          <a:p>
            <a:pPr eaLnBrk="1" hangingPunct="1"/>
            <a:r>
              <a:rPr lang="en-US" altLang="zh-TW" sz="2400" smtClean="0">
                <a:ea typeface="PMingLiU" pitchFamily="18" charset="-120"/>
              </a:rPr>
              <a:t>Video resolution is measured in pixels per inch (PPI).</a:t>
            </a:r>
          </a:p>
          <a:p>
            <a:pPr eaLnBrk="1" hangingPunct="1"/>
            <a:r>
              <a:rPr lang="en-US" altLang="zh-TW" sz="2400" smtClean="0">
                <a:ea typeface="PMingLiU" pitchFamily="18" charset="-120"/>
              </a:rPr>
              <a:t>Provided that the frame size remains unchanged, the higher the video resolution, the better the quality and the larger the file size.</a:t>
            </a:r>
          </a:p>
          <a:p>
            <a:pPr eaLnBrk="1" hangingPunct="1"/>
            <a:r>
              <a:rPr lang="en-US" altLang="zh-TW" sz="2400" smtClean="0">
                <a:ea typeface="PMingLiU" pitchFamily="18" charset="-120"/>
              </a:rPr>
              <a:t>In addition to the frame rate, frame size and video resolution, the bandwidth, processor speed, memory, and monitor size are important considerations for video delivery.</a:t>
            </a:r>
            <a:endParaRPr lang="zh-TW" altLang="en-US" sz="2400" smtClean="0">
              <a:ea typeface="PMingLiU" pitchFamily="18" charset="-120"/>
            </a:endParaRPr>
          </a:p>
        </p:txBody>
      </p:sp>
      <p:sp>
        <p:nvSpPr>
          <p:cNvPr id="23555"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FD530DCE-460F-42EC-8F2E-C3CC960E98B2}" type="slidenum">
              <a:rPr lang="en-US" altLang="zh-TW" sz="1400" b="1">
                <a:solidFill>
                  <a:srgbClr val="BFC3E7"/>
                </a:solidFill>
                <a:ea typeface="PMingLiU" pitchFamily="18" charset="-120"/>
              </a:rPr>
              <a:pPr algn="r"/>
              <a:t>21</a:t>
            </a:fld>
            <a:endParaRPr lang="en-US" altLang="zh-TW" sz="1400" b="1">
              <a:solidFill>
                <a:srgbClr val="BFC3E7"/>
              </a:solidFill>
              <a:ea typeface="PMingLiU" pitchFamily="18" charset="-120"/>
            </a:endParaRPr>
          </a:p>
        </p:txBody>
      </p:sp>
      <p:sp>
        <p:nvSpPr>
          <p:cNvPr id="23556" name="Rectangle 7"/>
          <p:cNvSpPr>
            <a:spLocks noChangeArrowheads="1"/>
          </p:cNvSpPr>
          <p:nvPr/>
        </p:nvSpPr>
        <p:spPr bwMode="auto">
          <a:xfrm>
            <a:off x="1417638" y="3614738"/>
            <a:ext cx="7391400" cy="755650"/>
          </a:xfrm>
          <a:prstGeom prst="rect">
            <a:avLst/>
          </a:prstGeom>
          <a:noFill/>
          <a:ln w="19050">
            <a:noFill/>
            <a:miter lim="800000"/>
            <a:headEnd/>
            <a:tailEnd/>
          </a:ln>
        </p:spPr>
        <p:txBody>
          <a:bodyPr anchor="ctr"/>
          <a:lstStyle/>
          <a:p>
            <a:endParaRPr lang="en-GB" altLang="zh-TW" sz="3600" b="1">
              <a:solidFill>
                <a:srgbClr val="CC6600"/>
              </a:solidFill>
              <a:latin typeface="Arial Black" pitchFamily="34" charset="0"/>
              <a:ea typeface="PMingLiU" pitchFamily="18" charset="-120"/>
            </a:endParaRPr>
          </a:p>
        </p:txBody>
      </p:sp>
      <p:sp>
        <p:nvSpPr>
          <p:cNvPr id="12296" name="Rectangle 9"/>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Video Resolution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en-US" altLang="zh-TW" sz="3600" smtClean="0">
                <a:effectLst>
                  <a:outerShdw blurRad="38100" dist="38100" dir="2700000" algn="tl">
                    <a:srgbClr val="C0C0C0"/>
                  </a:outerShdw>
                </a:effectLst>
                <a:latin typeface="Verdana" pitchFamily="34" charset="0"/>
                <a:ea typeface="PMingLiU" pitchFamily="18" charset="-120"/>
              </a:rPr>
              <a:t>Video File Size</a:t>
            </a:r>
            <a:endParaRPr lang="zh-TW" altLang="en-US" sz="3600" smtClean="0">
              <a:effectLst>
                <a:outerShdw blurRad="38100" dist="38100" dir="2700000" algn="tl">
                  <a:srgbClr val="C0C0C0"/>
                </a:outerShdw>
              </a:effectLst>
              <a:latin typeface="Verdana" pitchFamily="34" charset="0"/>
              <a:ea typeface="PMingLiU" pitchFamily="18" charset="-120"/>
            </a:endParaRPr>
          </a:p>
        </p:txBody>
      </p:sp>
      <p:graphicFrame>
        <p:nvGraphicFramePr>
          <p:cNvPr id="116867" name="Group 131"/>
          <p:cNvGraphicFramePr>
            <a:graphicFrameLocks noGrp="1"/>
          </p:cNvGraphicFramePr>
          <p:nvPr>
            <p:ph sz="half" idx="1"/>
          </p:nvPr>
        </p:nvGraphicFramePr>
        <p:xfrm>
          <a:off x="887413" y="1682750"/>
          <a:ext cx="7937500" cy="1207228"/>
        </p:xfrm>
        <a:graphic>
          <a:graphicData uri="http://schemas.openxmlformats.org/drawingml/2006/table">
            <a:tbl>
              <a:tblPr/>
              <a:tblGrid>
                <a:gridCol w="7937500"/>
              </a:tblGrid>
              <a:tr h="579438">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en-US" altLang="en-US" sz="1600" b="0" i="0" u="none" strike="noStrike" cap="none" normalizeH="0" baseline="0" smtClean="0">
                          <a:ln>
                            <a:noFill/>
                          </a:ln>
                          <a:solidFill>
                            <a:schemeClr val="bg1"/>
                          </a:solidFill>
                          <a:effectLst/>
                          <a:latin typeface="Arial" pitchFamily="34" charset="0"/>
                        </a:rPr>
                        <a:t>Size of One Video Frame (in bytes):</a:t>
                      </a:r>
                      <a:br>
                        <a:rPr kumimoji="0" lang="en-US" altLang="en-US" sz="1600" b="0" i="0" u="none" strike="noStrike" cap="none" normalizeH="0" baseline="0" smtClean="0">
                          <a:ln>
                            <a:noFill/>
                          </a:ln>
                          <a:solidFill>
                            <a:schemeClr val="bg1"/>
                          </a:solidFill>
                          <a:effectLst/>
                          <a:latin typeface="Arial" pitchFamily="34" charset="0"/>
                        </a:rPr>
                      </a:br>
                      <a:r>
                        <a:rPr kumimoji="0" lang="en-US" altLang="zh-TW" sz="1600" b="0" i="0" u="none" strike="noStrike" cap="none" normalizeH="0" baseline="0" smtClean="0">
                          <a:ln>
                            <a:noFill/>
                          </a:ln>
                          <a:solidFill>
                            <a:schemeClr val="bg1"/>
                          </a:solidFill>
                          <a:effectLst/>
                          <a:latin typeface="Arial" pitchFamily="34" charset="0"/>
                          <a:ea typeface="PMingLiU" pitchFamily="18" charset="-120"/>
                        </a:rPr>
                        <a:t>(Assume that there is no image compression)</a:t>
                      </a:r>
                      <a:endParaRPr kumimoji="0" lang="zh-TW" altLang="en-US" sz="1600" b="0" i="0" u="none" strike="noStrike" cap="none" normalizeH="0" baseline="0" smtClean="0">
                        <a:ln>
                          <a:noFill/>
                        </a:ln>
                        <a:solidFill>
                          <a:schemeClr val="bg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194143"/>
                    </a:solidFill>
                  </a:tcPr>
                </a:tc>
              </a:tr>
              <a:tr h="627063">
                <a:tc>
                  <a:txBody>
                    <a:bodyPr/>
                    <a:lstStyle/>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F0F0A0">
                        <a:alpha val="50195"/>
                      </a:srgbClr>
                    </a:solidFill>
                  </a:tcPr>
                </a:tc>
              </a:tr>
            </a:tbl>
          </a:graphicData>
        </a:graphic>
      </p:graphicFrame>
      <p:graphicFrame>
        <p:nvGraphicFramePr>
          <p:cNvPr id="116870" name="Group 134"/>
          <p:cNvGraphicFramePr>
            <a:graphicFrameLocks noGrp="1"/>
          </p:cNvGraphicFramePr>
          <p:nvPr>
            <p:ph sz="half" idx="2"/>
          </p:nvPr>
        </p:nvGraphicFramePr>
        <p:xfrm>
          <a:off x="895350" y="3138488"/>
          <a:ext cx="7935913" cy="1207228"/>
        </p:xfrm>
        <a:graphic>
          <a:graphicData uri="http://schemas.openxmlformats.org/drawingml/2006/table">
            <a:tbl>
              <a:tblPr/>
              <a:tblGrid>
                <a:gridCol w="7935913"/>
              </a:tblGrid>
              <a:tr h="579438">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en-US" altLang="en-US" sz="1600" b="0" i="0" u="none" strike="noStrike" cap="none" normalizeH="0" baseline="0" smtClean="0">
                          <a:ln>
                            <a:noFill/>
                          </a:ln>
                          <a:solidFill>
                            <a:schemeClr val="bg1"/>
                          </a:solidFill>
                          <a:effectLst/>
                          <a:latin typeface="Arial" pitchFamily="34" charset="0"/>
                        </a:rPr>
                        <a:t>Size of Audio Component (in bytes):</a:t>
                      </a:r>
                      <a:br>
                        <a:rPr kumimoji="0" lang="en-US" altLang="en-US" sz="1600" b="0" i="0" u="none" strike="noStrike" cap="none" normalizeH="0" baseline="0" smtClean="0">
                          <a:ln>
                            <a:noFill/>
                          </a:ln>
                          <a:solidFill>
                            <a:schemeClr val="bg1"/>
                          </a:solidFill>
                          <a:effectLst/>
                          <a:latin typeface="Arial" pitchFamily="34" charset="0"/>
                        </a:rPr>
                      </a:br>
                      <a:r>
                        <a:rPr kumimoji="0" lang="en-US" altLang="zh-TW" sz="1600" b="0" i="0" u="none" strike="noStrike" cap="none" normalizeH="0" baseline="0" smtClean="0">
                          <a:ln>
                            <a:noFill/>
                          </a:ln>
                          <a:solidFill>
                            <a:schemeClr val="bg1"/>
                          </a:solidFill>
                          <a:effectLst/>
                          <a:latin typeface="Arial" pitchFamily="34" charset="0"/>
                          <a:ea typeface="PMingLiU" pitchFamily="18" charset="-120"/>
                        </a:rPr>
                        <a:t>(Assume that there is no compression)</a:t>
                      </a:r>
                      <a:endParaRPr kumimoji="0" lang="zh-TW" altLang="en-US" sz="1600" b="0" i="0" u="none" strike="noStrike" cap="none" normalizeH="0" baseline="0" smtClean="0">
                        <a:ln>
                          <a:noFill/>
                        </a:ln>
                        <a:solidFill>
                          <a:schemeClr val="bg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194143"/>
                    </a:solidFill>
                  </a:tcPr>
                </a:tc>
              </a:tr>
              <a:tr h="627063">
                <a:tc>
                  <a:txBody>
                    <a:bodyPr/>
                    <a:lstStyle/>
                    <a:p>
                      <a:pPr marL="457200" marR="0" lvl="1" indent="0" algn="l"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p>
                      <a:pPr marL="457200" marR="0" lvl="1" indent="0" algn="l"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F0F0A0">
                        <a:alpha val="50195"/>
                      </a:srgbClr>
                    </a:solidFill>
                  </a:tcPr>
                </a:tc>
              </a:tr>
            </a:tbl>
          </a:graphicData>
        </a:graphic>
      </p:graphicFrame>
      <p:graphicFrame>
        <p:nvGraphicFramePr>
          <p:cNvPr id="116873" name="Group 137"/>
          <p:cNvGraphicFramePr>
            <a:graphicFrameLocks noGrp="1"/>
          </p:cNvGraphicFramePr>
          <p:nvPr/>
        </p:nvGraphicFramePr>
        <p:xfrm>
          <a:off x="908050" y="4457700"/>
          <a:ext cx="7937500" cy="1207228"/>
        </p:xfrm>
        <a:graphic>
          <a:graphicData uri="http://schemas.openxmlformats.org/drawingml/2006/table">
            <a:tbl>
              <a:tblPr/>
              <a:tblGrid>
                <a:gridCol w="7937500"/>
              </a:tblGrid>
              <a:tr h="579438">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en-US" altLang="en-US" sz="1600" b="0" i="0" u="none" strike="noStrike" cap="none" normalizeH="0" baseline="0" smtClean="0">
                          <a:ln>
                            <a:noFill/>
                          </a:ln>
                          <a:solidFill>
                            <a:schemeClr val="bg1"/>
                          </a:solidFill>
                          <a:effectLst/>
                          <a:latin typeface="Arial" pitchFamily="34" charset="0"/>
                        </a:rPr>
                        <a:t>Video File Size (in bytes):</a:t>
                      </a:r>
                      <a:br>
                        <a:rPr kumimoji="0" lang="en-US" altLang="en-US" sz="1600" b="0" i="0" u="none" strike="noStrike" cap="none" normalizeH="0" baseline="0" smtClean="0">
                          <a:ln>
                            <a:noFill/>
                          </a:ln>
                          <a:solidFill>
                            <a:schemeClr val="bg1"/>
                          </a:solidFill>
                          <a:effectLst/>
                          <a:latin typeface="Arial" pitchFamily="34" charset="0"/>
                        </a:rPr>
                      </a:br>
                      <a:r>
                        <a:rPr kumimoji="0" lang="en-US" altLang="zh-TW" sz="1600" b="0" i="0" u="none" strike="noStrike" cap="none" normalizeH="0" baseline="0" smtClean="0">
                          <a:ln>
                            <a:noFill/>
                          </a:ln>
                          <a:solidFill>
                            <a:schemeClr val="bg1"/>
                          </a:solidFill>
                          <a:effectLst/>
                          <a:latin typeface="Arial" pitchFamily="34" charset="0"/>
                          <a:ea typeface="PMingLiU" pitchFamily="18" charset="-120"/>
                        </a:rPr>
                        <a:t>(Assume that there is no compression)</a:t>
                      </a:r>
                      <a:endParaRPr kumimoji="0" lang="zh-TW" altLang="en-US" sz="1600" b="0" i="0" u="none" strike="noStrike" cap="none" normalizeH="0" baseline="0" smtClean="0">
                        <a:ln>
                          <a:noFill/>
                        </a:ln>
                        <a:solidFill>
                          <a:schemeClr val="bg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194143"/>
                    </a:solidFill>
                  </a:tcPr>
                </a:tc>
              </a:tr>
              <a:tr h="627063">
                <a:tc>
                  <a:txBody>
                    <a:bodyPr/>
                    <a:lstStyle/>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F0F0A0">
                        <a:alpha val="50195"/>
                      </a:srgbClr>
                    </a:solidFill>
                  </a:tcPr>
                </a:tc>
              </a:tr>
            </a:tbl>
          </a:graphicData>
        </a:graphic>
      </p:graphicFrame>
      <p:sp>
        <p:nvSpPr>
          <p:cNvPr id="24588"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AED9F79B-F585-4B3A-86A3-7A412065FE33}" type="slidenum">
              <a:rPr lang="en-US" altLang="zh-TW" sz="1400" b="1">
                <a:solidFill>
                  <a:srgbClr val="BFC3E7"/>
                </a:solidFill>
                <a:ea typeface="PMingLiU" pitchFamily="18" charset="-120"/>
              </a:rPr>
              <a:pPr algn="r"/>
              <a:t>22</a:t>
            </a:fld>
            <a:endParaRPr lang="en-US" altLang="zh-TW" sz="1400" b="1">
              <a:solidFill>
                <a:srgbClr val="BFC3E7"/>
              </a:solidFill>
              <a:ea typeface="PMingLiU" pitchFamily="18" charset="-120"/>
            </a:endParaRPr>
          </a:p>
        </p:txBody>
      </p:sp>
      <p:pic>
        <p:nvPicPr>
          <p:cNvPr id="24589" name="Picture 130" descr="addin_tmp"/>
          <p:cNvPicPr>
            <a:picLocks noChangeAspect="1" noChangeArrowheads="1"/>
          </p:cNvPicPr>
          <p:nvPr>
            <p:custDataLst>
              <p:tags r:id="rId1"/>
            </p:custDataLst>
          </p:nvPr>
        </p:nvPicPr>
        <p:blipFill>
          <a:blip r:embed="rId5"/>
          <a:srcRect/>
          <a:stretch>
            <a:fillRect/>
          </a:stretch>
        </p:blipFill>
        <p:spPr bwMode="auto">
          <a:xfrm>
            <a:off x="973138" y="2370138"/>
            <a:ext cx="5929312" cy="431800"/>
          </a:xfrm>
          <a:prstGeom prst="rect">
            <a:avLst/>
          </a:prstGeom>
          <a:noFill/>
          <a:ln w="9525" algn="ctr">
            <a:noFill/>
            <a:miter lim="800000"/>
            <a:headEnd/>
            <a:tailEnd/>
          </a:ln>
          <a:effectLst/>
        </p:spPr>
      </p:pic>
      <p:pic>
        <p:nvPicPr>
          <p:cNvPr id="24590" name="Picture 132" descr="addin_tmp"/>
          <p:cNvPicPr>
            <a:picLocks noChangeAspect="1" noChangeArrowheads="1"/>
          </p:cNvPicPr>
          <p:nvPr>
            <p:custDataLst>
              <p:tags r:id="rId2"/>
            </p:custDataLst>
          </p:nvPr>
        </p:nvPicPr>
        <p:blipFill>
          <a:blip r:embed="rId6"/>
          <a:srcRect/>
          <a:stretch>
            <a:fillRect/>
          </a:stretch>
        </p:blipFill>
        <p:spPr bwMode="auto">
          <a:xfrm>
            <a:off x="998538" y="3822700"/>
            <a:ext cx="7285037" cy="420688"/>
          </a:xfrm>
          <a:prstGeom prst="rect">
            <a:avLst/>
          </a:prstGeom>
          <a:noFill/>
          <a:ln w="9525" algn="ctr">
            <a:noFill/>
            <a:miter lim="800000"/>
            <a:headEnd/>
            <a:tailEnd/>
          </a:ln>
          <a:effectLst/>
        </p:spPr>
      </p:pic>
      <p:pic>
        <p:nvPicPr>
          <p:cNvPr id="24591" name="Picture 135" descr="addin_tmp"/>
          <p:cNvPicPr>
            <a:picLocks noChangeAspect="1" noChangeArrowheads="1"/>
          </p:cNvPicPr>
          <p:nvPr>
            <p:custDataLst>
              <p:tags r:id="rId3"/>
            </p:custDataLst>
          </p:nvPr>
        </p:nvPicPr>
        <p:blipFill>
          <a:blip r:embed="rId7"/>
          <a:srcRect/>
          <a:stretch>
            <a:fillRect/>
          </a:stretch>
        </p:blipFill>
        <p:spPr bwMode="auto">
          <a:xfrm>
            <a:off x="1009650" y="5257800"/>
            <a:ext cx="7559675" cy="204788"/>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altLang="zh-TW" sz="3600" smtClean="0">
                <a:solidFill>
                  <a:schemeClr val="tx1"/>
                </a:solidFill>
                <a:effectLst>
                  <a:outerShdw blurRad="38100" dist="38100" dir="2700000" algn="tl">
                    <a:srgbClr val="C0C0C0"/>
                  </a:outerShdw>
                </a:effectLst>
                <a:latin typeface="Verdana" pitchFamily="34" charset="0"/>
                <a:ea typeface="新細明體" pitchFamily="18" charset="-120"/>
              </a:rPr>
              <a:t>Data Transfer Rate</a:t>
            </a:r>
          </a:p>
        </p:txBody>
      </p:sp>
      <p:sp>
        <p:nvSpPr>
          <p:cNvPr id="25603" name="Rectangle 3"/>
          <p:cNvSpPr>
            <a:spLocks noGrp="1" noChangeArrowheads="1"/>
          </p:cNvSpPr>
          <p:nvPr>
            <p:ph type="body" idx="1"/>
          </p:nvPr>
        </p:nvSpPr>
        <p:spPr/>
        <p:txBody>
          <a:bodyPr/>
          <a:lstStyle/>
          <a:p>
            <a:pPr eaLnBrk="1" hangingPunct="1"/>
            <a:r>
              <a:rPr lang="en-US" altLang="zh-TW" sz="2400" i="1" smtClean="0">
                <a:ea typeface="PMingLiU" pitchFamily="18" charset="-120"/>
              </a:rPr>
              <a:t>Data transfer rate</a:t>
            </a:r>
            <a:r>
              <a:rPr lang="en-US" altLang="zh-TW" sz="2400" smtClean="0">
                <a:ea typeface="PMingLiU" pitchFamily="18" charset="-120"/>
              </a:rPr>
              <a:t> is the amount of video data transferred per second from the processor for display on the monitor.</a:t>
            </a:r>
          </a:p>
          <a:p>
            <a:pPr eaLnBrk="1" hangingPunct="1"/>
            <a:r>
              <a:rPr lang="en-US" altLang="zh-TW" sz="2400" smtClean="0">
                <a:ea typeface="PMingLiU" pitchFamily="18" charset="-120"/>
              </a:rPr>
              <a:t>If the data transfer rate is too low, the video will be choppy.</a:t>
            </a:r>
          </a:p>
          <a:p>
            <a:pPr eaLnBrk="1" hangingPunct="1"/>
            <a:endParaRPr lang="en-US" altLang="zh-TW" sz="2400" smtClean="0">
              <a:ea typeface="PMingLiU" pitchFamily="18" charset="-120"/>
            </a:endParaRPr>
          </a:p>
        </p:txBody>
      </p:sp>
      <p:sp>
        <p:nvSpPr>
          <p:cNvPr id="25604"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1E448865-8A94-46CF-BA4C-CE1FFCF5930E}" type="slidenum">
              <a:rPr lang="en-US" altLang="zh-TW" sz="1400" b="1">
                <a:solidFill>
                  <a:srgbClr val="BFC3E7"/>
                </a:solidFill>
                <a:ea typeface="PMingLiU" pitchFamily="18" charset="-120"/>
              </a:rPr>
              <a:pPr algn="r"/>
              <a:t>23</a:t>
            </a:fld>
            <a:endParaRPr lang="en-US" altLang="zh-TW" sz="1400" b="1">
              <a:solidFill>
                <a:srgbClr val="BFC3E7"/>
              </a:solidFill>
              <a:ea typeface="PMingLiU" pitchFamily="18"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Video Compression</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26627" name="Rectangle 3"/>
          <p:cNvSpPr>
            <a:spLocks noGrp="1" noChangeArrowheads="1"/>
          </p:cNvSpPr>
          <p:nvPr>
            <p:ph type="body" idx="1"/>
          </p:nvPr>
        </p:nvSpPr>
        <p:spPr/>
        <p:txBody>
          <a:bodyPr/>
          <a:lstStyle/>
          <a:p>
            <a:pPr eaLnBrk="1" hangingPunct="1"/>
            <a:r>
              <a:rPr lang="en-US" altLang="zh-TW" sz="2400" smtClean="0">
                <a:ea typeface="PMingLiU" pitchFamily="18" charset="-120"/>
              </a:rPr>
              <a:t>To reduce the amount of storage space, video files need to be compressed.</a:t>
            </a:r>
          </a:p>
          <a:p>
            <a:pPr eaLnBrk="1" hangingPunct="1"/>
            <a:r>
              <a:rPr lang="en-US" altLang="zh-TW" sz="2400" smtClean="0">
                <a:ea typeface="PMingLiU" pitchFamily="18" charset="-120"/>
              </a:rPr>
              <a:t>When the video is played back, the file will be decompressed.</a:t>
            </a:r>
          </a:p>
          <a:p>
            <a:pPr eaLnBrk="1" hangingPunct="1"/>
            <a:endParaRPr lang="zh-TW" altLang="en-US" sz="2400" smtClean="0">
              <a:ea typeface="PMingLiU" pitchFamily="18"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altLang="zh-TW" sz="3600" smtClean="0">
                <a:solidFill>
                  <a:schemeClr val="tx1"/>
                </a:solidFill>
                <a:effectLst>
                  <a:outerShdw blurRad="38100" dist="38100" dir="2700000" algn="tl">
                    <a:srgbClr val="C0C0C0"/>
                  </a:outerShdw>
                </a:effectLst>
                <a:latin typeface="Verdana" pitchFamily="34" charset="0"/>
                <a:ea typeface="新細明體" pitchFamily="18" charset="-120"/>
              </a:rPr>
              <a:t>Video Compression</a:t>
            </a:r>
          </a:p>
        </p:txBody>
      </p:sp>
      <p:sp>
        <p:nvSpPr>
          <p:cNvPr id="27651" name="Rectangle 3"/>
          <p:cNvSpPr>
            <a:spLocks noGrp="1" noChangeArrowheads="1"/>
          </p:cNvSpPr>
          <p:nvPr>
            <p:ph type="body" idx="1"/>
          </p:nvPr>
        </p:nvSpPr>
        <p:spPr/>
        <p:txBody>
          <a:bodyPr/>
          <a:lstStyle/>
          <a:p>
            <a:pPr eaLnBrk="1" hangingPunct="1"/>
            <a:r>
              <a:rPr lang="en-US" altLang="zh-TW" sz="2400" smtClean="0">
                <a:ea typeface="PMingLiU" pitchFamily="18" charset="-120"/>
              </a:rPr>
              <a:t>Similar to image compression and audio compression, </a:t>
            </a:r>
            <a:r>
              <a:rPr lang="en-US" altLang="zh-TW" sz="2400" i="1" smtClean="0">
                <a:ea typeface="PMingLiU" pitchFamily="18" charset="-120"/>
              </a:rPr>
              <a:t>mathematical algorithms</a:t>
            </a:r>
            <a:r>
              <a:rPr lang="en-US" altLang="zh-TW" sz="2400" smtClean="0">
                <a:ea typeface="PMingLiU" pitchFamily="18" charset="-120"/>
              </a:rPr>
              <a:t> are used to reduce file sizes.</a:t>
            </a:r>
          </a:p>
          <a:p>
            <a:pPr eaLnBrk="1" hangingPunct="1"/>
            <a:r>
              <a:rPr lang="en-US" altLang="zh-TW" sz="2400" smtClean="0">
                <a:ea typeface="PMingLiU" pitchFamily="18" charset="-120"/>
              </a:rPr>
              <a:t>Intra-frame compression</a:t>
            </a:r>
          </a:p>
          <a:p>
            <a:pPr lvl="1" eaLnBrk="1" hangingPunct="1"/>
            <a:r>
              <a:rPr lang="en-US" altLang="zh-TW" sz="2000" smtClean="0">
                <a:ea typeface="PMingLiU" pitchFamily="18" charset="-120"/>
              </a:rPr>
              <a:t>Is applicable on an individual video frame (just like image compression)</a:t>
            </a:r>
          </a:p>
          <a:p>
            <a:pPr eaLnBrk="1" hangingPunct="1"/>
            <a:r>
              <a:rPr lang="en-US" altLang="zh-TW" sz="2400" smtClean="0">
                <a:ea typeface="PMingLiU" pitchFamily="18" charset="-120"/>
              </a:rPr>
              <a:t>Inter-frame compression</a:t>
            </a:r>
          </a:p>
          <a:p>
            <a:pPr lvl="1" eaLnBrk="1" hangingPunct="1"/>
            <a:r>
              <a:rPr lang="en-US" altLang="zh-TW" sz="2000" smtClean="0">
                <a:ea typeface="PMingLiU" pitchFamily="18" charset="-120"/>
              </a:rPr>
              <a:t>Is applicable on a sequence of video frames</a:t>
            </a:r>
          </a:p>
          <a:p>
            <a:pPr lvl="1" eaLnBrk="1" hangingPunct="1"/>
            <a:r>
              <a:rPr lang="en-US" altLang="zh-TW" sz="2000" smtClean="0">
                <a:ea typeface="PMingLiU" pitchFamily="18" charset="-120"/>
              </a:rPr>
              <a:t>redundancies occur when subsequent frames are identical or similar to one another</a:t>
            </a:r>
          </a:p>
          <a:p>
            <a:pPr lvl="1" eaLnBrk="1" hangingPunct="1"/>
            <a:endParaRPr lang="en-US" altLang="zh-TW" sz="2000" smtClean="0">
              <a:ea typeface="PMingLiU" pitchFamily="18" charset="-120"/>
            </a:endParaRPr>
          </a:p>
          <a:p>
            <a:pPr lvl="1" eaLnBrk="1" hangingPunct="1"/>
            <a:endParaRPr lang="en-US" altLang="zh-TW" sz="2000" smtClean="0">
              <a:ea typeface="PMingLiU" pitchFamily="18" charset="-120"/>
            </a:endParaRPr>
          </a:p>
        </p:txBody>
      </p:sp>
      <p:sp>
        <p:nvSpPr>
          <p:cNvPr id="27652"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EAFD9846-9544-4F4C-A7BE-1E77B7927C94}" type="slidenum">
              <a:rPr lang="en-US" altLang="zh-TW" sz="1400" b="1">
                <a:solidFill>
                  <a:srgbClr val="BFC3E7"/>
                </a:solidFill>
                <a:ea typeface="PMingLiU" pitchFamily="18" charset="-120"/>
              </a:rPr>
              <a:pPr algn="r"/>
              <a:t>25</a:t>
            </a:fld>
            <a:endParaRPr lang="en-US" altLang="zh-TW" sz="1400" b="1">
              <a:solidFill>
                <a:srgbClr val="BFC3E7"/>
              </a:solidFill>
              <a:ea typeface="PMingLiU" pitchFamily="18"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Video Compression</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28675" name="Rectangle 3"/>
          <p:cNvSpPr>
            <a:spLocks noGrp="1" noChangeArrowheads="1"/>
          </p:cNvSpPr>
          <p:nvPr>
            <p:ph type="body" idx="1"/>
          </p:nvPr>
        </p:nvSpPr>
        <p:spPr>
          <a:xfrm>
            <a:off x="1600200" y="1600200"/>
            <a:ext cx="7086600" cy="5076825"/>
          </a:xfrm>
        </p:spPr>
        <p:txBody>
          <a:bodyPr/>
          <a:lstStyle/>
          <a:p>
            <a:pPr eaLnBrk="1" hangingPunct="1"/>
            <a:r>
              <a:rPr lang="en-US" altLang="zh-TW" sz="2400" smtClean="0">
                <a:ea typeface="PMingLiU" pitchFamily="18" charset="-120"/>
              </a:rPr>
              <a:t>The compression / decompression algorithms used to compress data are called </a:t>
            </a:r>
            <a:r>
              <a:rPr lang="en-US" altLang="zh-TW" sz="2400" i="1" smtClean="0">
                <a:ea typeface="PMingLiU" pitchFamily="18" charset="-120"/>
              </a:rPr>
              <a:t>codecs</a:t>
            </a:r>
            <a:r>
              <a:rPr lang="en-US" altLang="zh-TW" sz="2400" smtClean="0">
                <a:ea typeface="PMingLiU" pitchFamily="18" charset="-120"/>
              </a:rPr>
              <a:t>.</a:t>
            </a:r>
          </a:p>
          <a:p>
            <a:pPr eaLnBrk="1" hangingPunct="1"/>
            <a:r>
              <a:rPr lang="en-US" altLang="zh-TW" sz="2400" smtClean="0">
                <a:ea typeface="PMingLiU" pitchFamily="18" charset="-120"/>
              </a:rPr>
              <a:t>Since a certain amount of data loss is usually acceptable for video compression, codecs usually employ lossy compressions instead of lossless compressions.</a:t>
            </a:r>
          </a:p>
          <a:p>
            <a:pPr eaLnBrk="1" hangingPunct="1"/>
            <a:r>
              <a:rPr lang="en-US" altLang="zh-TW" sz="2400" smtClean="0">
                <a:ea typeface="PMingLiU" pitchFamily="18" charset="-120"/>
              </a:rPr>
              <a:t>Some codecs are </a:t>
            </a:r>
            <a:r>
              <a:rPr lang="en-US" altLang="zh-TW" sz="2400" i="1" smtClean="0">
                <a:ea typeface="PMingLiU" pitchFamily="18" charset="-120"/>
              </a:rPr>
              <a:t>hardware-based</a:t>
            </a:r>
            <a:r>
              <a:rPr lang="en-US" altLang="zh-TW" sz="2400" smtClean="0">
                <a:ea typeface="PMingLiU" pitchFamily="18" charset="-120"/>
              </a:rPr>
              <a:t> and some codecs are </a:t>
            </a:r>
            <a:r>
              <a:rPr lang="en-US" altLang="zh-TW" sz="2400" i="1" smtClean="0">
                <a:ea typeface="PMingLiU" pitchFamily="18" charset="-120"/>
              </a:rPr>
              <a:t>software-based</a:t>
            </a:r>
            <a:r>
              <a:rPr lang="en-US" altLang="zh-TW" sz="2400" smtClean="0">
                <a:ea typeface="PMingLiU" pitchFamily="18" charset="-120"/>
              </a:rPr>
              <a:t>.</a:t>
            </a:r>
          </a:p>
          <a:p>
            <a:pPr eaLnBrk="1" hangingPunct="1"/>
            <a:r>
              <a:rPr lang="en-US" altLang="zh-TW" sz="2400" smtClean="0">
                <a:ea typeface="PMingLiU" pitchFamily="18" charset="-120"/>
              </a:rPr>
              <a:t>Examples: MPEG-4 ASP, RealVideo, Sorenson Video, Indeo</a:t>
            </a:r>
          </a:p>
        </p:txBody>
      </p:sp>
      <p:sp>
        <p:nvSpPr>
          <p:cNvPr id="28676"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30669F5C-54E9-46A5-B1AD-79A0AF8C6B4F}" type="slidenum">
              <a:rPr lang="en-US" altLang="zh-TW" sz="1400" b="1">
                <a:solidFill>
                  <a:srgbClr val="BFC3E7"/>
                </a:solidFill>
                <a:ea typeface="PMingLiU" pitchFamily="18" charset="-120"/>
              </a:rPr>
              <a:pPr algn="r"/>
              <a:t>26</a:t>
            </a:fld>
            <a:endParaRPr lang="en-US" altLang="zh-TW" sz="1400" b="1">
              <a:solidFill>
                <a:srgbClr val="BFC3E7"/>
              </a:solidFill>
              <a:ea typeface="PMingLiU" pitchFamily="18"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altLang="zh-TW" sz="3600" smtClean="0">
                <a:solidFill>
                  <a:schemeClr val="tx1"/>
                </a:solidFill>
                <a:effectLst>
                  <a:outerShdw blurRad="38100" dist="38100" dir="2700000" algn="tl">
                    <a:srgbClr val="C0C0C0"/>
                  </a:outerShdw>
                </a:effectLst>
                <a:latin typeface="Verdana" pitchFamily="34" charset="0"/>
                <a:ea typeface="新細明體" pitchFamily="18" charset="-120"/>
              </a:rPr>
              <a:t>Video Streaming</a:t>
            </a:r>
          </a:p>
        </p:txBody>
      </p:sp>
      <p:sp>
        <p:nvSpPr>
          <p:cNvPr id="29699" name="Rectangle 3"/>
          <p:cNvSpPr>
            <a:spLocks noGrp="1" noChangeArrowheads="1"/>
          </p:cNvSpPr>
          <p:nvPr>
            <p:ph type="body" idx="1"/>
          </p:nvPr>
        </p:nvSpPr>
        <p:spPr/>
        <p:txBody>
          <a:bodyPr/>
          <a:lstStyle/>
          <a:p>
            <a:pPr eaLnBrk="1" hangingPunct="1"/>
            <a:r>
              <a:rPr lang="en-US" altLang="zh-TW" sz="2400" smtClean="0">
                <a:ea typeface="PMingLiU" pitchFamily="18" charset="-120"/>
              </a:rPr>
              <a:t>Video on the Web can either be </a:t>
            </a:r>
            <a:r>
              <a:rPr lang="en-US" altLang="zh-TW" sz="2400" i="1" smtClean="0">
                <a:ea typeface="PMingLiU" pitchFamily="18" charset="-120"/>
              </a:rPr>
              <a:t>downloaded</a:t>
            </a:r>
            <a:r>
              <a:rPr lang="en-US" altLang="zh-TW" sz="2400" smtClean="0">
                <a:ea typeface="PMingLiU" pitchFamily="18" charset="-120"/>
              </a:rPr>
              <a:t> or </a:t>
            </a:r>
            <a:r>
              <a:rPr lang="en-US" altLang="zh-TW" sz="2400" i="1" smtClean="0">
                <a:ea typeface="PMingLiU" pitchFamily="18" charset="-120"/>
              </a:rPr>
              <a:t>streamed</a:t>
            </a:r>
            <a:r>
              <a:rPr lang="en-US" altLang="zh-TW" sz="2400" smtClean="0">
                <a:ea typeface="PMingLiU" pitchFamily="18" charset="-120"/>
              </a:rPr>
              <a:t>.</a:t>
            </a:r>
          </a:p>
          <a:p>
            <a:pPr eaLnBrk="1" hangingPunct="1"/>
            <a:r>
              <a:rPr lang="en-US" altLang="zh-TW" sz="2400" smtClean="0">
                <a:ea typeface="PMingLiU" pitchFamily="18" charset="-120"/>
              </a:rPr>
              <a:t>Streaming: a more advanced process that allows video file to be played as it is downloading (i.e. before the entire file is transferred to the user’s computer)</a:t>
            </a:r>
          </a:p>
          <a:p>
            <a:pPr eaLnBrk="1" hangingPunct="1"/>
            <a:r>
              <a:rPr lang="en-US" altLang="zh-TW" sz="2400" smtClean="0">
                <a:ea typeface="PMingLiU" pitchFamily="18" charset="-120"/>
              </a:rPr>
              <a:t>If we want our video files to be streamed over the Internet, the web-hosting service must support streaming.</a:t>
            </a:r>
          </a:p>
        </p:txBody>
      </p:sp>
      <p:sp>
        <p:nvSpPr>
          <p:cNvPr id="29700"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C70B5184-BF03-4974-AE96-FE3668A91A24}" type="slidenum">
              <a:rPr lang="en-US" altLang="zh-TW" sz="1400" b="1">
                <a:solidFill>
                  <a:srgbClr val="BFC3E7"/>
                </a:solidFill>
                <a:ea typeface="PMingLiU" pitchFamily="18" charset="-120"/>
              </a:rPr>
              <a:pPr algn="r"/>
              <a:t>27</a:t>
            </a:fld>
            <a:endParaRPr lang="en-US" altLang="zh-TW" sz="1400" b="1">
              <a:solidFill>
                <a:srgbClr val="BFC3E7"/>
              </a:solidFill>
              <a:ea typeface="PMingLiU" pitchFamily="18" charset="-120"/>
            </a:endParaRPr>
          </a:p>
        </p:txBody>
      </p:sp>
      <p:sp>
        <p:nvSpPr>
          <p:cNvPr id="50181" name="Text Box 5"/>
          <p:cNvSpPr txBox="1">
            <a:spLocks noChangeArrowheads="1"/>
          </p:cNvSpPr>
          <p:nvPr/>
        </p:nvSpPr>
        <p:spPr bwMode="auto">
          <a:xfrm rot="-2622761">
            <a:off x="604838" y="719138"/>
            <a:ext cx="1830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elf-</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tudy </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lide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Video Streaming</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30723" name="Rectangle 3"/>
          <p:cNvSpPr>
            <a:spLocks noGrp="1" noChangeArrowheads="1"/>
          </p:cNvSpPr>
          <p:nvPr>
            <p:ph type="body" idx="1"/>
          </p:nvPr>
        </p:nvSpPr>
        <p:spPr/>
        <p:txBody>
          <a:bodyPr/>
          <a:lstStyle/>
          <a:p>
            <a:pPr eaLnBrk="1" hangingPunct="1"/>
            <a:r>
              <a:rPr lang="en-US" altLang="zh-TW" sz="2400" smtClean="0">
                <a:ea typeface="PMingLiU" pitchFamily="18" charset="-120"/>
              </a:rPr>
              <a:t>If the user’s computer receives streaming video data more quickly than required, the excess data will be stored in a </a:t>
            </a:r>
            <a:r>
              <a:rPr lang="en-US" altLang="zh-TW" sz="2400" i="1" smtClean="0">
                <a:ea typeface="PMingLiU" pitchFamily="18" charset="-120"/>
              </a:rPr>
              <a:t>buffer</a:t>
            </a:r>
            <a:r>
              <a:rPr lang="en-US" altLang="zh-TW" sz="2400" smtClean="0">
                <a:ea typeface="PMingLiU" pitchFamily="18" charset="-120"/>
              </a:rPr>
              <a:t>.</a:t>
            </a:r>
          </a:p>
          <a:p>
            <a:pPr eaLnBrk="1" hangingPunct="1"/>
            <a:r>
              <a:rPr lang="en-US" altLang="zh-TW" sz="2400" smtClean="0">
                <a:ea typeface="PMingLiU" pitchFamily="18" charset="-120"/>
              </a:rPr>
              <a:t>If the user’s computer receives streaming video data slower than required, the data stored in the buffer will be used. If the buffer becomes empty, the user will experience a break.</a:t>
            </a:r>
          </a:p>
          <a:p>
            <a:pPr eaLnBrk="1" hangingPunct="1"/>
            <a:endParaRPr lang="zh-TW" altLang="en-US" sz="2400" smtClean="0">
              <a:ea typeface="PMingLiU" pitchFamily="18" charset="-120"/>
            </a:endParaRPr>
          </a:p>
        </p:txBody>
      </p:sp>
      <p:sp>
        <p:nvSpPr>
          <p:cNvPr id="30724"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24ACA9A4-5FED-493E-BFF1-726228F47EE8}" type="slidenum">
              <a:rPr lang="en-US" altLang="zh-TW" sz="1400" b="1">
                <a:solidFill>
                  <a:srgbClr val="BFC3E7"/>
                </a:solidFill>
                <a:ea typeface="PMingLiU" pitchFamily="18" charset="-120"/>
              </a:rPr>
              <a:pPr algn="r"/>
              <a:t>28</a:t>
            </a:fld>
            <a:endParaRPr lang="en-US" altLang="zh-TW" sz="1400" b="1">
              <a:solidFill>
                <a:srgbClr val="BFC3E7"/>
              </a:solidFill>
              <a:ea typeface="PMingLiU" pitchFamily="18" charset="-120"/>
            </a:endParaRPr>
          </a:p>
        </p:txBody>
      </p:sp>
      <p:sp>
        <p:nvSpPr>
          <p:cNvPr id="129029" name="Text Box 5"/>
          <p:cNvSpPr txBox="1">
            <a:spLocks noChangeArrowheads="1"/>
          </p:cNvSpPr>
          <p:nvPr/>
        </p:nvSpPr>
        <p:spPr bwMode="auto">
          <a:xfrm rot="-2622761">
            <a:off x="604838" y="719138"/>
            <a:ext cx="1830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elf-</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tudy </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lide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Video Streaming</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31747" name="Rectangle 3"/>
          <p:cNvSpPr>
            <a:spLocks noGrp="1" noChangeArrowheads="1"/>
          </p:cNvSpPr>
          <p:nvPr>
            <p:ph type="body" idx="1"/>
          </p:nvPr>
        </p:nvSpPr>
        <p:spPr/>
        <p:txBody>
          <a:bodyPr/>
          <a:lstStyle/>
          <a:p>
            <a:pPr eaLnBrk="1" hangingPunct="1"/>
            <a:r>
              <a:rPr lang="en-US" altLang="zh-TW" sz="2400" smtClean="0">
                <a:ea typeface="PMingLiU" pitchFamily="18" charset="-120"/>
              </a:rPr>
              <a:t>Two types of streamed video:</a:t>
            </a:r>
          </a:p>
          <a:p>
            <a:pPr lvl="1" eaLnBrk="1" hangingPunct="1"/>
            <a:r>
              <a:rPr lang="en-US" altLang="zh-TW" sz="2000" smtClean="0">
                <a:ea typeface="PMingLiU" pitchFamily="18" charset="-120"/>
              </a:rPr>
              <a:t>On demand</a:t>
            </a:r>
          </a:p>
          <a:p>
            <a:pPr lvl="2" eaLnBrk="1" hangingPunct="1"/>
            <a:r>
              <a:rPr lang="en-US" altLang="zh-TW" sz="1800" smtClean="0">
                <a:ea typeface="PMingLiU" pitchFamily="18" charset="-120"/>
              </a:rPr>
              <a:t>Streamed video is stored on a server for a long period of time, and is available for transmission at a user’s request</a:t>
            </a:r>
          </a:p>
          <a:p>
            <a:pPr lvl="1" eaLnBrk="1" hangingPunct="1"/>
            <a:r>
              <a:rPr lang="en-US" altLang="zh-TW" sz="2000" smtClean="0">
                <a:ea typeface="PMingLiU" pitchFamily="18" charset="-120"/>
              </a:rPr>
              <a:t>Live</a:t>
            </a:r>
          </a:p>
          <a:p>
            <a:pPr lvl="2" eaLnBrk="1" hangingPunct="1"/>
            <a:r>
              <a:rPr lang="en-US" altLang="zh-TW" sz="1800" smtClean="0">
                <a:ea typeface="PMingLiU" pitchFamily="18" charset="-120"/>
              </a:rPr>
              <a:t>Live streams are only available at one particular time</a:t>
            </a:r>
          </a:p>
          <a:p>
            <a:pPr lvl="2" eaLnBrk="1" hangingPunct="1"/>
            <a:r>
              <a:rPr lang="en-US" altLang="zh-TW" sz="1800" smtClean="0">
                <a:ea typeface="PMingLiU" pitchFamily="18" charset="-120"/>
              </a:rPr>
              <a:t>Examples: live soccer match, live press conference</a:t>
            </a:r>
          </a:p>
          <a:p>
            <a:pPr eaLnBrk="1" hangingPunct="1"/>
            <a:endParaRPr lang="zh-TW" altLang="en-US" smtClean="0">
              <a:ea typeface="PMingLiU" pitchFamily="18" charset="-120"/>
            </a:endParaRPr>
          </a:p>
        </p:txBody>
      </p:sp>
      <p:sp>
        <p:nvSpPr>
          <p:cNvPr id="31748"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D07C0C5F-1A4C-4300-9DDA-A145FB91A7CD}" type="slidenum">
              <a:rPr lang="en-US" altLang="zh-TW" sz="1400" b="1">
                <a:solidFill>
                  <a:srgbClr val="BFC3E7"/>
                </a:solidFill>
                <a:ea typeface="PMingLiU" pitchFamily="18" charset="-120"/>
              </a:rPr>
              <a:pPr algn="r"/>
              <a:t>29</a:t>
            </a:fld>
            <a:endParaRPr lang="en-US" altLang="zh-TW" sz="1400" b="1">
              <a:solidFill>
                <a:srgbClr val="BFC3E7"/>
              </a:solidFill>
              <a:ea typeface="PMingLiU" pitchFamily="18" charset="-120"/>
            </a:endParaRPr>
          </a:p>
        </p:txBody>
      </p:sp>
      <p:sp>
        <p:nvSpPr>
          <p:cNvPr id="130053" name="Text Box 5"/>
          <p:cNvSpPr txBox="1">
            <a:spLocks noChangeArrowheads="1"/>
          </p:cNvSpPr>
          <p:nvPr/>
        </p:nvSpPr>
        <p:spPr bwMode="auto">
          <a:xfrm rot="-2622761">
            <a:off x="604838" y="719138"/>
            <a:ext cx="1830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elf-</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tudy </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lide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464CDAB6-9BE9-4937-854C-717E97578FAF}" type="slidenum">
              <a:rPr lang="en-US" altLang="zh-TW" sz="1400" b="1">
                <a:solidFill>
                  <a:srgbClr val="BFC3E7"/>
                </a:solidFill>
                <a:ea typeface="PMingLiU" pitchFamily="18" charset="-120"/>
              </a:rPr>
              <a:pPr algn="r"/>
              <a:t>3</a:t>
            </a:fld>
            <a:endParaRPr lang="en-US" altLang="zh-TW" sz="1400" b="1">
              <a:solidFill>
                <a:srgbClr val="BFC3E7"/>
              </a:solidFill>
              <a:ea typeface="PMingLiU" pitchFamily="18" charset="-120"/>
            </a:endParaRPr>
          </a:p>
        </p:txBody>
      </p:sp>
      <p:sp>
        <p:nvSpPr>
          <p:cNvPr id="4103" name="Rectangle 8"/>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Introduction</a:t>
            </a:r>
          </a:p>
        </p:txBody>
      </p:sp>
      <p:sp>
        <p:nvSpPr>
          <p:cNvPr id="5124" name="Rectangle 7"/>
          <p:cNvSpPr>
            <a:spLocks noGrp="1" noChangeArrowheads="1"/>
          </p:cNvSpPr>
          <p:nvPr>
            <p:ph type="body" idx="1"/>
          </p:nvPr>
        </p:nvSpPr>
        <p:spPr/>
        <p:txBody>
          <a:bodyPr/>
          <a:lstStyle/>
          <a:p>
            <a:pPr eaLnBrk="1" hangingPunct="1"/>
            <a:r>
              <a:rPr lang="en-US" altLang="zh-TW" sz="2400" smtClean="0">
                <a:ea typeface="PMingLiU" pitchFamily="18" charset="-120"/>
              </a:rPr>
              <a:t>Video images are combined to convey a desired message just as words are used to create sentences, paragraphs, and stories.</a:t>
            </a:r>
          </a:p>
          <a:p>
            <a:pPr eaLnBrk="1" hangingPunct="1"/>
            <a:r>
              <a:rPr lang="en-US" altLang="zh-TW" sz="2400" smtClean="0">
                <a:ea typeface="PMingLiU" pitchFamily="18" charset="-120"/>
              </a:rPr>
              <a:t>Video provides a level of realism not possible with animation or still images.</a:t>
            </a:r>
          </a:p>
          <a:p>
            <a:pPr eaLnBrk="1" hangingPunct="1"/>
            <a:r>
              <a:rPr lang="en-US" altLang="zh-TW" sz="2400" smtClean="0">
                <a:ea typeface="PMingLiU" pitchFamily="18" charset="-120"/>
              </a:rPr>
              <a:t>With desktop tools, high-quality video can be created and manipulated at a fraction of the cost of professional equipment.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en-US" altLang="zh-TW" sz="3600" smtClean="0">
                <a:effectLst>
                  <a:outerShdw blurRad="38100" dist="38100" dir="2700000" algn="tl">
                    <a:srgbClr val="C0C0C0"/>
                  </a:outerShdw>
                </a:effectLst>
                <a:latin typeface="Verdana" pitchFamily="34" charset="0"/>
                <a:ea typeface="PMingLiU" pitchFamily="18" charset="-120"/>
              </a:rPr>
              <a:t>Video File Size (Revisit)</a:t>
            </a:r>
            <a:endParaRPr lang="zh-TW" altLang="en-US" sz="3600" smtClean="0">
              <a:effectLst>
                <a:outerShdw blurRad="38100" dist="38100" dir="2700000" algn="tl">
                  <a:srgbClr val="C0C0C0"/>
                </a:outerShdw>
              </a:effectLst>
              <a:latin typeface="Verdana" pitchFamily="34" charset="0"/>
              <a:ea typeface="PMingLiU" pitchFamily="18" charset="-120"/>
            </a:endParaRPr>
          </a:p>
        </p:txBody>
      </p:sp>
      <p:graphicFrame>
        <p:nvGraphicFramePr>
          <p:cNvPr id="125995" name="Group 43"/>
          <p:cNvGraphicFramePr>
            <a:graphicFrameLocks noGrp="1"/>
          </p:cNvGraphicFramePr>
          <p:nvPr/>
        </p:nvGraphicFramePr>
        <p:xfrm>
          <a:off x="887413" y="1682750"/>
          <a:ext cx="7937500" cy="963972"/>
        </p:xfrm>
        <a:graphic>
          <a:graphicData uri="http://schemas.openxmlformats.org/drawingml/2006/table">
            <a:tbl>
              <a:tblPr/>
              <a:tblGrid>
                <a:gridCol w="7937500"/>
              </a:tblGrid>
              <a:tr h="334963">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en-US" altLang="en-US" sz="1600" b="0" i="0" u="none" strike="noStrike" cap="none" normalizeH="0" baseline="0" smtClean="0">
                          <a:ln>
                            <a:noFill/>
                          </a:ln>
                          <a:solidFill>
                            <a:schemeClr val="bg1"/>
                          </a:solidFill>
                          <a:effectLst/>
                          <a:latin typeface="Arial" pitchFamily="34" charset="0"/>
                        </a:rPr>
                        <a:t>Size of One Video Frame (in bytes):</a:t>
                      </a:r>
                      <a:endParaRPr kumimoji="0" lang="zh-TW" altLang="en-US" sz="1600" b="0" i="0" u="none" strike="noStrike" cap="none" normalizeH="0" baseline="0" smtClean="0">
                        <a:ln>
                          <a:noFill/>
                        </a:ln>
                        <a:solidFill>
                          <a:schemeClr val="bg1"/>
                        </a:solidFill>
                        <a:effectLst/>
                        <a:latin typeface="Arial" pitchFamily="34" charset="0"/>
                        <a:ea typeface="PMingLiU" pitchFamily="18" charset="-120"/>
                      </a:endParaRPr>
                    </a:p>
                  </a:txBody>
                  <a:tcPr marT="45741" marB="45741" horzOverflow="overflow">
                    <a:lnL>
                      <a:noFill/>
                    </a:lnL>
                    <a:lnR>
                      <a:noFill/>
                    </a:lnR>
                    <a:lnT>
                      <a:noFill/>
                    </a:lnT>
                    <a:lnB>
                      <a:noFill/>
                    </a:lnB>
                    <a:lnTlToBr>
                      <a:noFill/>
                    </a:lnTlToBr>
                    <a:lnBlToTr>
                      <a:noFill/>
                    </a:lnBlToTr>
                    <a:solidFill>
                      <a:srgbClr val="194143"/>
                    </a:solidFill>
                  </a:tcPr>
                </a:tc>
              </a:tr>
              <a:tr h="628650">
                <a:tc>
                  <a:txBody>
                    <a:bodyPr/>
                    <a:lstStyle/>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txBody>
                  <a:tcPr marT="45741" marB="45741" horzOverflow="overflow">
                    <a:lnL>
                      <a:noFill/>
                    </a:lnL>
                    <a:lnR>
                      <a:noFill/>
                    </a:lnR>
                    <a:lnT>
                      <a:noFill/>
                    </a:lnT>
                    <a:lnB>
                      <a:noFill/>
                    </a:lnB>
                    <a:lnTlToBr>
                      <a:noFill/>
                    </a:lnTlToBr>
                    <a:lnBlToTr>
                      <a:noFill/>
                    </a:lnBlToTr>
                    <a:solidFill>
                      <a:srgbClr val="F0F0A0">
                        <a:alpha val="50195"/>
                      </a:srgbClr>
                    </a:solidFill>
                  </a:tcPr>
                </a:tc>
              </a:tr>
            </a:tbl>
          </a:graphicData>
        </a:graphic>
      </p:graphicFrame>
      <p:graphicFrame>
        <p:nvGraphicFramePr>
          <p:cNvPr id="125999" name="Group 47"/>
          <p:cNvGraphicFramePr>
            <a:graphicFrameLocks noGrp="1"/>
          </p:cNvGraphicFramePr>
          <p:nvPr/>
        </p:nvGraphicFramePr>
        <p:xfrm>
          <a:off x="895350" y="2927350"/>
          <a:ext cx="7935913" cy="1207228"/>
        </p:xfrm>
        <a:graphic>
          <a:graphicData uri="http://schemas.openxmlformats.org/drawingml/2006/table">
            <a:tbl>
              <a:tblPr/>
              <a:tblGrid>
                <a:gridCol w="7935913"/>
              </a:tblGrid>
              <a:tr h="579438">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en-US" altLang="en-US" sz="1600" b="0" i="0" u="none" strike="noStrike" cap="none" normalizeH="0" baseline="0" smtClean="0">
                          <a:ln>
                            <a:noFill/>
                          </a:ln>
                          <a:solidFill>
                            <a:schemeClr val="bg1"/>
                          </a:solidFill>
                          <a:effectLst/>
                          <a:latin typeface="Arial" pitchFamily="34" charset="0"/>
                        </a:rPr>
                        <a:t>Size of Audio Component (in bytes):</a:t>
                      </a:r>
                      <a:br>
                        <a:rPr kumimoji="0" lang="en-US" altLang="en-US" sz="1600" b="0" i="0" u="none" strike="noStrike" cap="none" normalizeH="0" baseline="0" smtClean="0">
                          <a:ln>
                            <a:noFill/>
                          </a:ln>
                          <a:solidFill>
                            <a:schemeClr val="bg1"/>
                          </a:solidFill>
                          <a:effectLst/>
                          <a:latin typeface="Arial" pitchFamily="34" charset="0"/>
                        </a:rPr>
                      </a:br>
                      <a:r>
                        <a:rPr kumimoji="0" lang="en-US" altLang="zh-TW" sz="1600" b="0" i="0" u="none" strike="noStrike" cap="none" normalizeH="0" baseline="0" smtClean="0">
                          <a:ln>
                            <a:noFill/>
                          </a:ln>
                          <a:solidFill>
                            <a:schemeClr val="bg1"/>
                          </a:solidFill>
                          <a:effectLst/>
                          <a:latin typeface="Arial" pitchFamily="34" charset="0"/>
                          <a:ea typeface="PMingLiU" pitchFamily="18" charset="-120"/>
                        </a:rPr>
                        <a:t>(Assume that the compression ratio for the audio component is CR1)</a:t>
                      </a:r>
                      <a:endParaRPr kumimoji="0" lang="zh-TW" altLang="en-US" sz="1600" b="0" i="0" u="none" strike="noStrike" cap="none" normalizeH="0" baseline="0" smtClean="0">
                        <a:ln>
                          <a:noFill/>
                        </a:ln>
                        <a:solidFill>
                          <a:schemeClr val="bg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194143"/>
                    </a:solidFill>
                  </a:tcPr>
                </a:tc>
              </a:tr>
              <a:tr h="627063">
                <a:tc>
                  <a:txBody>
                    <a:bodyPr/>
                    <a:lstStyle/>
                    <a:p>
                      <a:pPr marL="457200" marR="0" lvl="1" indent="0" algn="l"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p>
                      <a:pPr marL="457200" marR="0" lvl="1" indent="0" algn="l"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F0F0A0">
                        <a:alpha val="50195"/>
                      </a:srgbClr>
                    </a:solidFill>
                  </a:tcPr>
                </a:tc>
              </a:tr>
            </a:tbl>
          </a:graphicData>
        </a:graphic>
      </p:graphicFrame>
      <p:graphicFrame>
        <p:nvGraphicFramePr>
          <p:cNvPr id="126003" name="Group 51"/>
          <p:cNvGraphicFramePr>
            <a:graphicFrameLocks noGrp="1"/>
          </p:cNvGraphicFramePr>
          <p:nvPr/>
        </p:nvGraphicFramePr>
        <p:xfrm>
          <a:off x="908050" y="4221163"/>
          <a:ext cx="7937500" cy="1207228"/>
        </p:xfrm>
        <a:graphic>
          <a:graphicData uri="http://schemas.openxmlformats.org/drawingml/2006/table">
            <a:tbl>
              <a:tblPr/>
              <a:tblGrid>
                <a:gridCol w="7937500"/>
              </a:tblGrid>
              <a:tr h="579438">
                <a:tc>
                  <a:txBody>
                    <a:bodyPr/>
                    <a:lstStyle/>
                    <a:p>
                      <a:pPr marL="0" marR="0" lvl="0" indent="0" algn="l" defTabSz="914400" rtl="0" eaLnBrk="1" fontAlgn="base" latinLnBrk="0" hangingPunct="1">
                        <a:lnSpc>
                          <a:spcPct val="100000"/>
                        </a:lnSpc>
                        <a:spcBef>
                          <a:spcPct val="20000"/>
                        </a:spcBef>
                        <a:spcAft>
                          <a:spcPct val="0"/>
                        </a:spcAft>
                        <a:buClr>
                          <a:schemeClr val="bg2"/>
                        </a:buClr>
                        <a:buSzTx/>
                        <a:buFontTx/>
                        <a:buNone/>
                        <a:tabLst/>
                      </a:pPr>
                      <a:r>
                        <a:rPr kumimoji="0" lang="en-US" altLang="en-US" sz="1600" b="0" i="0" u="none" strike="noStrike" cap="none" normalizeH="0" baseline="0" smtClean="0">
                          <a:ln>
                            <a:noFill/>
                          </a:ln>
                          <a:solidFill>
                            <a:schemeClr val="bg1"/>
                          </a:solidFill>
                          <a:effectLst/>
                          <a:latin typeface="Arial" pitchFamily="34" charset="0"/>
                        </a:rPr>
                        <a:t>Video File Size (in bytes):</a:t>
                      </a:r>
                      <a:br>
                        <a:rPr kumimoji="0" lang="en-US" altLang="en-US" sz="1600" b="0" i="0" u="none" strike="noStrike" cap="none" normalizeH="0" baseline="0" smtClean="0">
                          <a:ln>
                            <a:noFill/>
                          </a:ln>
                          <a:solidFill>
                            <a:schemeClr val="bg1"/>
                          </a:solidFill>
                          <a:effectLst/>
                          <a:latin typeface="Arial" pitchFamily="34" charset="0"/>
                        </a:rPr>
                      </a:br>
                      <a:r>
                        <a:rPr kumimoji="0" lang="en-US" altLang="zh-TW" sz="1600" b="0" i="0" u="none" strike="noStrike" cap="none" normalizeH="0" baseline="0" smtClean="0">
                          <a:ln>
                            <a:noFill/>
                          </a:ln>
                          <a:solidFill>
                            <a:schemeClr val="bg1"/>
                          </a:solidFill>
                          <a:effectLst/>
                          <a:latin typeface="Arial" pitchFamily="34" charset="0"/>
                          <a:ea typeface="PMingLiU" pitchFamily="18" charset="-120"/>
                        </a:rPr>
                        <a:t>(Assume that the compression ratio for the visual component is CR2)</a:t>
                      </a:r>
                      <a:endParaRPr kumimoji="0" lang="zh-TW" altLang="en-US" sz="1600" b="0" i="0" u="none" strike="noStrike" cap="none" normalizeH="0" baseline="0" smtClean="0">
                        <a:ln>
                          <a:noFill/>
                        </a:ln>
                        <a:solidFill>
                          <a:schemeClr val="bg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194143"/>
                    </a:solidFill>
                  </a:tcPr>
                </a:tc>
              </a:tr>
              <a:tr h="627063">
                <a:tc>
                  <a:txBody>
                    <a:bodyPr/>
                    <a:lstStyle/>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p>
                      <a:pPr marL="457200" marR="0" lvl="1" indent="0" algn="ctr" defTabSz="914400" rtl="0" eaLnBrk="1" fontAlgn="base" latinLnBrk="0" hangingPunct="1">
                        <a:lnSpc>
                          <a:spcPct val="100000"/>
                        </a:lnSpc>
                        <a:spcBef>
                          <a:spcPct val="20000"/>
                        </a:spcBef>
                        <a:spcAft>
                          <a:spcPct val="0"/>
                        </a:spcAft>
                        <a:buClr>
                          <a:schemeClr val="bg2"/>
                        </a:buClr>
                        <a:buSzTx/>
                        <a:buFontTx/>
                        <a:buNone/>
                        <a:tabLst/>
                      </a:pPr>
                      <a:endParaRPr kumimoji="0" lang="zh-TW" altLang="en-US" sz="1600" b="0" i="0" u="none" strike="noStrike" cap="none" normalizeH="0" baseline="0" smtClean="0">
                        <a:ln>
                          <a:noFill/>
                        </a:ln>
                        <a:solidFill>
                          <a:schemeClr val="tx1"/>
                        </a:solidFill>
                        <a:effectLst/>
                        <a:latin typeface="Arial" pitchFamily="34" charset="0"/>
                        <a:ea typeface="PMingLiU" pitchFamily="18" charset="-120"/>
                      </a:endParaRPr>
                    </a:p>
                  </a:txBody>
                  <a:tcPr marT="45671" marB="45671" horzOverflow="overflow">
                    <a:lnL>
                      <a:noFill/>
                    </a:lnL>
                    <a:lnR>
                      <a:noFill/>
                    </a:lnR>
                    <a:lnT>
                      <a:noFill/>
                    </a:lnT>
                    <a:lnB>
                      <a:noFill/>
                    </a:lnB>
                    <a:lnTlToBr>
                      <a:noFill/>
                    </a:lnTlToBr>
                    <a:lnBlToTr>
                      <a:noFill/>
                    </a:lnBlToTr>
                    <a:solidFill>
                      <a:srgbClr val="F0F0A0">
                        <a:alpha val="50195"/>
                      </a:srgbClr>
                    </a:solidFill>
                  </a:tcPr>
                </a:tc>
              </a:tr>
            </a:tbl>
          </a:graphicData>
        </a:graphic>
      </p:graphicFrame>
      <p:sp>
        <p:nvSpPr>
          <p:cNvPr id="32780"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F6762AAF-082A-4346-9BD0-53F40D54FFD3}" type="slidenum">
              <a:rPr lang="en-US" altLang="zh-TW" sz="1400" b="1">
                <a:solidFill>
                  <a:srgbClr val="BFC3E7"/>
                </a:solidFill>
                <a:ea typeface="PMingLiU" pitchFamily="18" charset="-120"/>
              </a:rPr>
              <a:pPr algn="r"/>
              <a:t>30</a:t>
            </a:fld>
            <a:endParaRPr lang="en-US" altLang="zh-TW" sz="1400" b="1">
              <a:solidFill>
                <a:srgbClr val="BFC3E7"/>
              </a:solidFill>
              <a:ea typeface="PMingLiU" pitchFamily="18" charset="-120"/>
            </a:endParaRPr>
          </a:p>
        </p:txBody>
      </p:sp>
      <p:pic>
        <p:nvPicPr>
          <p:cNvPr id="32781" name="Picture 42" descr="addin_tmp"/>
          <p:cNvPicPr>
            <a:picLocks noChangeAspect="1" noChangeArrowheads="1"/>
          </p:cNvPicPr>
          <p:nvPr>
            <p:custDataLst>
              <p:tags r:id="rId1"/>
            </p:custDataLst>
          </p:nvPr>
        </p:nvPicPr>
        <p:blipFill>
          <a:blip r:embed="rId5"/>
          <a:srcRect/>
          <a:stretch>
            <a:fillRect/>
          </a:stretch>
        </p:blipFill>
        <p:spPr bwMode="auto">
          <a:xfrm>
            <a:off x="973138" y="2112963"/>
            <a:ext cx="5929312" cy="431800"/>
          </a:xfrm>
          <a:prstGeom prst="rect">
            <a:avLst/>
          </a:prstGeom>
          <a:noFill/>
          <a:ln w="9525" algn="ctr">
            <a:noFill/>
            <a:miter lim="800000"/>
            <a:headEnd/>
            <a:tailEnd/>
          </a:ln>
          <a:effectLst/>
        </p:spPr>
      </p:pic>
      <p:pic>
        <p:nvPicPr>
          <p:cNvPr id="32782" name="Picture 45" descr="addin_tmp"/>
          <p:cNvPicPr>
            <a:picLocks noChangeAspect="1" noChangeArrowheads="1"/>
          </p:cNvPicPr>
          <p:nvPr>
            <p:custDataLst>
              <p:tags r:id="rId2"/>
            </p:custDataLst>
          </p:nvPr>
        </p:nvPicPr>
        <p:blipFill>
          <a:blip r:embed="rId6"/>
          <a:srcRect/>
          <a:stretch>
            <a:fillRect/>
          </a:stretch>
        </p:blipFill>
        <p:spPr bwMode="auto">
          <a:xfrm>
            <a:off x="985838" y="3605213"/>
            <a:ext cx="7407275" cy="431800"/>
          </a:xfrm>
          <a:prstGeom prst="rect">
            <a:avLst/>
          </a:prstGeom>
          <a:noFill/>
          <a:ln w="9525" algn="ctr">
            <a:noFill/>
            <a:miter lim="800000"/>
            <a:headEnd/>
            <a:tailEnd/>
          </a:ln>
          <a:effectLst/>
        </p:spPr>
      </p:pic>
      <p:pic>
        <p:nvPicPr>
          <p:cNvPr id="32783" name="Picture 49" descr="addin_tmp"/>
          <p:cNvPicPr>
            <a:picLocks noChangeAspect="1" noChangeArrowheads="1"/>
          </p:cNvPicPr>
          <p:nvPr>
            <p:custDataLst>
              <p:tags r:id="rId3"/>
            </p:custDataLst>
          </p:nvPr>
        </p:nvPicPr>
        <p:blipFill>
          <a:blip r:embed="rId7"/>
          <a:srcRect/>
          <a:stretch>
            <a:fillRect/>
          </a:stretch>
        </p:blipFill>
        <p:spPr bwMode="auto">
          <a:xfrm>
            <a:off x="984250" y="4910138"/>
            <a:ext cx="7773988" cy="431800"/>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Video Capture Card</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33795" name="Rectangle 3"/>
          <p:cNvSpPr>
            <a:spLocks noGrp="1" noChangeArrowheads="1"/>
          </p:cNvSpPr>
          <p:nvPr>
            <p:ph type="body" idx="1"/>
          </p:nvPr>
        </p:nvSpPr>
        <p:spPr>
          <a:xfrm>
            <a:off x="1600200" y="1600200"/>
            <a:ext cx="7086600" cy="4686300"/>
          </a:xfrm>
        </p:spPr>
        <p:txBody>
          <a:bodyPr/>
          <a:lstStyle/>
          <a:p>
            <a:pPr eaLnBrk="1" hangingPunct="1"/>
            <a:r>
              <a:rPr lang="en-US" altLang="zh-TW" sz="2400" smtClean="0">
                <a:ea typeface="PMingLiU" pitchFamily="18" charset="-120"/>
              </a:rPr>
              <a:t>Is an expansion card whose function is to get the pictures or videos from the cable or television source into the computer</a:t>
            </a:r>
          </a:p>
          <a:p>
            <a:pPr eaLnBrk="1" hangingPunct="1"/>
            <a:r>
              <a:rPr lang="en-US" altLang="zh-TW" sz="2400" smtClean="0">
                <a:ea typeface="PMingLiU" pitchFamily="18" charset="-120"/>
              </a:rPr>
              <a:t>Main components include:</a:t>
            </a:r>
          </a:p>
          <a:p>
            <a:pPr lvl="1" eaLnBrk="1" hangingPunct="1"/>
            <a:r>
              <a:rPr lang="en-US" altLang="zh-TW" sz="2000" smtClean="0">
                <a:ea typeface="PMingLiU" pitchFamily="18" charset="-120"/>
              </a:rPr>
              <a:t>Video input port</a:t>
            </a:r>
          </a:p>
          <a:p>
            <a:pPr lvl="2" eaLnBrk="1" hangingPunct="1"/>
            <a:r>
              <a:rPr lang="en-US" altLang="zh-TW" sz="1800" smtClean="0">
                <a:ea typeface="PMingLiU" pitchFamily="18" charset="-120"/>
              </a:rPr>
              <a:t>Accepts video input signals from broadcast signals, video camera or VCR</a:t>
            </a:r>
          </a:p>
          <a:p>
            <a:pPr lvl="1" eaLnBrk="1" hangingPunct="1"/>
            <a:r>
              <a:rPr lang="en-US" altLang="zh-TW" sz="2000" smtClean="0">
                <a:ea typeface="PMingLiU" pitchFamily="18" charset="-120"/>
              </a:rPr>
              <a:t>Video compression-decompression hardware</a:t>
            </a:r>
          </a:p>
          <a:p>
            <a:pPr lvl="1" eaLnBrk="1" hangingPunct="1"/>
            <a:r>
              <a:rPr lang="en-US" altLang="zh-TW" sz="2000" smtClean="0">
                <a:ea typeface="PMingLiU" pitchFamily="18" charset="-120"/>
              </a:rPr>
              <a:t>Audio compression-decompression hardware</a:t>
            </a:r>
          </a:p>
          <a:p>
            <a:pPr lvl="1" eaLnBrk="1" hangingPunct="1"/>
            <a:r>
              <a:rPr lang="en-US" altLang="zh-TW" sz="2000" smtClean="0">
                <a:ea typeface="PMingLiU" pitchFamily="18" charset="-120"/>
              </a:rPr>
              <a:t>A/D converter</a:t>
            </a:r>
          </a:p>
          <a:p>
            <a:pPr lvl="2" eaLnBrk="1" hangingPunct="1"/>
            <a:r>
              <a:rPr lang="en-US" altLang="zh-TW" sz="1800" smtClean="0">
                <a:ea typeface="PMingLiU" pitchFamily="18" charset="-120"/>
              </a:rPr>
              <a:t>Converts the analog input video signals to digital form</a:t>
            </a:r>
          </a:p>
        </p:txBody>
      </p:sp>
      <p:sp>
        <p:nvSpPr>
          <p:cNvPr id="33796"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E9012CAB-EDC5-411D-9FDE-01F3A88C434A}" type="slidenum">
              <a:rPr lang="en-US" altLang="zh-TW" sz="1400" b="1">
                <a:solidFill>
                  <a:srgbClr val="BFC3E7"/>
                </a:solidFill>
                <a:ea typeface="PMingLiU" pitchFamily="18" charset="-120"/>
              </a:rPr>
              <a:pPr algn="r"/>
              <a:t>31</a:t>
            </a:fld>
            <a:endParaRPr lang="en-US" altLang="zh-TW" sz="1400" b="1">
              <a:solidFill>
                <a:srgbClr val="BFC3E7"/>
              </a:solidFill>
              <a:ea typeface="PMingLiU" pitchFamily="18"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Media Players</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34819" name="Rectangle 3"/>
          <p:cNvSpPr>
            <a:spLocks noGrp="1" noChangeArrowheads="1"/>
          </p:cNvSpPr>
          <p:nvPr>
            <p:ph type="body" idx="1"/>
          </p:nvPr>
        </p:nvSpPr>
        <p:spPr/>
        <p:txBody>
          <a:bodyPr/>
          <a:lstStyle/>
          <a:p>
            <a:pPr eaLnBrk="1" hangingPunct="1"/>
            <a:r>
              <a:rPr lang="en-US" altLang="zh-TW" sz="2400" smtClean="0">
                <a:ea typeface="PMingLiU" pitchFamily="18" charset="-120"/>
              </a:rPr>
              <a:t>Video will often be played using one of the following media players:</a:t>
            </a:r>
          </a:p>
          <a:p>
            <a:pPr lvl="1" eaLnBrk="1" hangingPunct="1"/>
            <a:r>
              <a:rPr lang="en-US" altLang="zh-TW" sz="2000" smtClean="0">
                <a:ea typeface="PMingLiU" pitchFamily="18" charset="-120"/>
              </a:rPr>
              <a:t>Windows Media Player</a:t>
            </a:r>
          </a:p>
          <a:p>
            <a:pPr lvl="1" eaLnBrk="1" hangingPunct="1"/>
            <a:r>
              <a:rPr lang="en-US" altLang="zh-TW" sz="2000" smtClean="0">
                <a:ea typeface="PMingLiU" pitchFamily="18" charset="-120"/>
              </a:rPr>
              <a:t>QuickTime Player</a:t>
            </a:r>
          </a:p>
          <a:p>
            <a:pPr lvl="1" eaLnBrk="1" hangingPunct="1"/>
            <a:r>
              <a:rPr lang="en-US" altLang="zh-TW" sz="2000" smtClean="0">
                <a:ea typeface="PMingLiU" pitchFamily="18" charset="-120"/>
              </a:rPr>
              <a:t>RealPlayer</a:t>
            </a:r>
          </a:p>
          <a:p>
            <a:pPr lvl="1" eaLnBrk="1" hangingPunct="1"/>
            <a:r>
              <a:rPr lang="en-US" altLang="zh-TW" sz="2000" smtClean="0">
                <a:ea typeface="PMingLiU" pitchFamily="18" charset="-120"/>
              </a:rPr>
              <a:t>iTunes</a:t>
            </a:r>
          </a:p>
        </p:txBody>
      </p:sp>
      <p:sp>
        <p:nvSpPr>
          <p:cNvPr id="34820"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00C183F2-C64D-44C7-9247-D37E889C7019}" type="slidenum">
              <a:rPr lang="en-US" altLang="zh-TW" sz="1400" b="1">
                <a:solidFill>
                  <a:srgbClr val="BFC3E7"/>
                </a:solidFill>
                <a:ea typeface="PMingLiU" pitchFamily="18" charset="-120"/>
              </a:rPr>
              <a:pPr algn="r"/>
              <a:t>32</a:t>
            </a:fld>
            <a:endParaRPr lang="en-US" altLang="zh-TW" sz="1400" b="1">
              <a:solidFill>
                <a:srgbClr val="BFC3E7"/>
              </a:solidFill>
              <a:ea typeface="PMingLiU" pitchFamily="18" charset="-120"/>
            </a:endParaRPr>
          </a:p>
        </p:txBody>
      </p:sp>
      <p:pic>
        <p:nvPicPr>
          <p:cNvPr id="34821" name="Picture 8" descr="Quicktime"/>
          <p:cNvPicPr>
            <a:picLocks noChangeAspect="1" noChangeArrowheads="1"/>
          </p:cNvPicPr>
          <p:nvPr/>
        </p:nvPicPr>
        <p:blipFill>
          <a:blip r:embed="rId2"/>
          <a:srcRect/>
          <a:stretch>
            <a:fillRect/>
          </a:stretch>
        </p:blipFill>
        <p:spPr bwMode="auto">
          <a:xfrm>
            <a:off x="3043238" y="4703763"/>
            <a:ext cx="1252537" cy="1252537"/>
          </a:xfrm>
          <a:prstGeom prst="rect">
            <a:avLst/>
          </a:prstGeom>
          <a:noFill/>
          <a:ln w="9525">
            <a:noFill/>
            <a:miter lim="800000"/>
            <a:headEnd/>
            <a:tailEnd/>
          </a:ln>
        </p:spPr>
      </p:pic>
      <p:pic>
        <p:nvPicPr>
          <p:cNvPr id="34822" name="Picture 9" descr="wmp"/>
          <p:cNvPicPr>
            <a:picLocks noChangeAspect="1" noChangeArrowheads="1"/>
          </p:cNvPicPr>
          <p:nvPr/>
        </p:nvPicPr>
        <p:blipFill>
          <a:blip r:embed="rId3"/>
          <a:srcRect/>
          <a:stretch>
            <a:fillRect/>
          </a:stretch>
        </p:blipFill>
        <p:spPr bwMode="auto">
          <a:xfrm>
            <a:off x="6907213" y="3870325"/>
            <a:ext cx="1612900" cy="1612900"/>
          </a:xfrm>
          <a:prstGeom prst="rect">
            <a:avLst/>
          </a:prstGeom>
          <a:noFill/>
          <a:ln w="9525">
            <a:noFill/>
            <a:miter lim="800000"/>
            <a:headEnd/>
            <a:tailEnd/>
          </a:ln>
        </p:spPr>
      </p:pic>
      <p:pic>
        <p:nvPicPr>
          <p:cNvPr id="34823" name="Picture 10" descr="realplayer"/>
          <p:cNvPicPr>
            <a:picLocks noChangeAspect="1" noChangeArrowheads="1"/>
          </p:cNvPicPr>
          <p:nvPr/>
        </p:nvPicPr>
        <p:blipFill>
          <a:blip r:embed="rId4"/>
          <a:srcRect/>
          <a:stretch>
            <a:fillRect/>
          </a:stretch>
        </p:blipFill>
        <p:spPr bwMode="auto">
          <a:xfrm>
            <a:off x="4945063" y="4511675"/>
            <a:ext cx="1455737" cy="1455738"/>
          </a:xfrm>
          <a:prstGeom prst="rect">
            <a:avLst/>
          </a:prstGeom>
          <a:noFill/>
          <a:ln w="9525">
            <a:noFill/>
            <a:miter lim="800000"/>
            <a:headEnd/>
            <a:tailEnd/>
          </a:ln>
        </p:spPr>
      </p:pic>
      <p:pic>
        <p:nvPicPr>
          <p:cNvPr id="34824" name="Picture 11" descr="images"/>
          <p:cNvPicPr>
            <a:picLocks noChangeAspect="1" noChangeArrowheads="1"/>
          </p:cNvPicPr>
          <p:nvPr/>
        </p:nvPicPr>
        <p:blipFill>
          <a:blip r:embed="rId5"/>
          <a:srcRect/>
          <a:stretch>
            <a:fillRect/>
          </a:stretch>
        </p:blipFill>
        <p:spPr bwMode="auto">
          <a:xfrm>
            <a:off x="1319213" y="4649788"/>
            <a:ext cx="1243012" cy="1243012"/>
          </a:xfrm>
          <a:prstGeom prst="rect">
            <a:avLst/>
          </a:prstGeom>
          <a:noFill/>
          <a:ln w="9525">
            <a:noFill/>
            <a:miter lim="800000"/>
            <a:headEnd/>
            <a:tailEnd/>
          </a:ln>
        </p:spPr>
      </p:pic>
      <p:sp>
        <p:nvSpPr>
          <p:cNvPr id="59404" name="Text Box 12"/>
          <p:cNvSpPr txBox="1">
            <a:spLocks noChangeArrowheads="1"/>
          </p:cNvSpPr>
          <p:nvPr/>
        </p:nvSpPr>
        <p:spPr bwMode="auto">
          <a:xfrm rot="-2622761">
            <a:off x="604838" y="719138"/>
            <a:ext cx="18303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elf-</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tudy </a:t>
            </a:r>
            <a:r>
              <a:rPr lang="en-US" altLang="zh-TW" sz="2000" u="sng">
                <a:solidFill>
                  <a:srgbClr val="588AA8"/>
                </a:solidFill>
                <a:effectLst>
                  <a:outerShdw blurRad="38100" dist="38100" dir="2700000" algn="tl">
                    <a:srgbClr val="C0C0C0"/>
                  </a:outerShdw>
                </a:effectLst>
                <a:latin typeface="Impact" pitchFamily="34" charset="0"/>
                <a:ea typeface="新細明體" pitchFamily="18" charset="-120"/>
              </a:rPr>
              <a:t>S</a:t>
            </a:r>
            <a:r>
              <a:rPr lang="en-US" altLang="zh-TW" sz="2000" u="sng">
                <a:effectLst>
                  <a:outerShdw blurRad="38100" dist="38100" dir="2700000" algn="tl">
                    <a:srgbClr val="C0C0C0"/>
                  </a:outerShdw>
                </a:effectLst>
                <a:latin typeface="Impact" pitchFamily="34" charset="0"/>
                <a:ea typeface="新細明體" pitchFamily="18" charset="-120"/>
              </a:rPr>
              <a:t>lide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58624EF5-27C3-461A-B75D-FDC98A600350}" type="slidenum">
              <a:rPr lang="en-US" altLang="zh-TW" sz="1400" b="1">
                <a:solidFill>
                  <a:srgbClr val="BFC3E7"/>
                </a:solidFill>
                <a:ea typeface="PMingLiU" pitchFamily="18" charset="-120"/>
              </a:rPr>
              <a:pPr algn="r"/>
              <a:t>33</a:t>
            </a:fld>
            <a:endParaRPr lang="en-US" altLang="zh-TW" sz="1400" b="1">
              <a:solidFill>
                <a:srgbClr val="BFC3E7"/>
              </a:solidFill>
              <a:ea typeface="PMingLiU" pitchFamily="18" charset="-120"/>
            </a:endParaRPr>
          </a:p>
        </p:txBody>
      </p:sp>
      <p:sp>
        <p:nvSpPr>
          <p:cNvPr id="14342" name="Rectangle 8"/>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Video Editing Software</a:t>
            </a:r>
          </a:p>
        </p:txBody>
      </p:sp>
      <p:sp>
        <p:nvSpPr>
          <p:cNvPr id="35844" name="Rectangle 9"/>
          <p:cNvSpPr>
            <a:spLocks noGrp="1" noChangeArrowheads="1"/>
          </p:cNvSpPr>
          <p:nvPr>
            <p:ph type="body" idx="1"/>
          </p:nvPr>
        </p:nvSpPr>
        <p:spPr>
          <a:noFill/>
        </p:spPr>
        <p:txBody>
          <a:bodyPr/>
          <a:lstStyle/>
          <a:p>
            <a:pPr eaLnBrk="1" hangingPunct="1"/>
            <a:r>
              <a:rPr lang="en-US" altLang="zh-TW" sz="2400" smtClean="0">
                <a:ea typeface="PMingLiU" pitchFamily="18" charset="-120"/>
              </a:rPr>
              <a:t>Multimedia designers and developers can use video editing tools to digitize motion graphics and put messages and stories on the product.</a:t>
            </a:r>
          </a:p>
          <a:p>
            <a:pPr eaLnBrk="1" hangingPunct="1"/>
            <a:r>
              <a:rPr lang="en-US" altLang="zh-TW" sz="2400" smtClean="0">
                <a:ea typeface="PMingLiU" pitchFamily="18" charset="-120"/>
              </a:rPr>
              <a:t>Adobe and Apple are two well-known companies offering mid-range and high-end desktop video editing packages.</a:t>
            </a:r>
          </a:p>
        </p:txBody>
      </p:sp>
      <p:pic>
        <p:nvPicPr>
          <p:cNvPr id="35845" name="Picture 17" descr="apple-logo2"/>
          <p:cNvPicPr>
            <a:picLocks noChangeAspect="1" noChangeArrowheads="1"/>
          </p:cNvPicPr>
          <p:nvPr/>
        </p:nvPicPr>
        <p:blipFill>
          <a:blip r:embed="rId2">
            <a:clrChange>
              <a:clrFrom>
                <a:srgbClr val="FFFFFF"/>
              </a:clrFrom>
              <a:clrTo>
                <a:srgbClr val="FFFFFF">
                  <a:alpha val="0"/>
                </a:srgbClr>
              </a:clrTo>
            </a:clrChange>
          </a:blip>
          <a:srcRect l="11629" t="8299" r="16188" b="5789"/>
          <a:stretch>
            <a:fillRect/>
          </a:stretch>
        </p:blipFill>
        <p:spPr bwMode="auto">
          <a:xfrm>
            <a:off x="5908675" y="4276725"/>
            <a:ext cx="1471613" cy="1752600"/>
          </a:xfrm>
          <a:prstGeom prst="rect">
            <a:avLst/>
          </a:prstGeom>
          <a:noFill/>
          <a:ln w="9525">
            <a:noFill/>
            <a:miter lim="800000"/>
            <a:headEnd/>
            <a:tailEnd/>
          </a:ln>
        </p:spPr>
      </p:pic>
      <p:pic>
        <p:nvPicPr>
          <p:cNvPr id="35846" name="Picture 7" descr="C:\Users\Dominic\Desktop\Adobe.jpg"/>
          <p:cNvPicPr>
            <a:picLocks noChangeAspect="1" noChangeArrowheads="1"/>
          </p:cNvPicPr>
          <p:nvPr/>
        </p:nvPicPr>
        <p:blipFill>
          <a:blip r:embed="rId3"/>
          <a:srcRect/>
          <a:stretch>
            <a:fillRect/>
          </a:stretch>
        </p:blipFill>
        <p:spPr bwMode="auto">
          <a:xfrm>
            <a:off x="3375025" y="4276725"/>
            <a:ext cx="1181100" cy="198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en-US" altLang="zh-TW" sz="3600" smtClean="0">
                <a:effectLst>
                  <a:outerShdw blurRad="38100" dist="38100" dir="2700000" algn="tl">
                    <a:srgbClr val="C0C0C0"/>
                  </a:outerShdw>
                </a:effectLst>
                <a:latin typeface="Verdana" pitchFamily="34" charset="0"/>
                <a:ea typeface="PMingLiU" pitchFamily="18" charset="-120"/>
              </a:rPr>
              <a:t>Video Editing Software</a:t>
            </a:r>
            <a:endParaRPr lang="zh-TW" altLang="en-US" sz="3600" smtClean="0">
              <a:effectLst>
                <a:outerShdw blurRad="38100" dist="38100" dir="2700000" algn="tl">
                  <a:srgbClr val="C0C0C0"/>
                </a:outerShdw>
              </a:effectLst>
              <a:latin typeface="Verdana" pitchFamily="34" charset="0"/>
              <a:ea typeface="PMingLiU" pitchFamily="18" charset="-120"/>
            </a:endParaRPr>
          </a:p>
        </p:txBody>
      </p:sp>
      <p:sp>
        <p:nvSpPr>
          <p:cNvPr id="36867" name="Rectangle 3"/>
          <p:cNvSpPr>
            <a:spLocks noGrp="1" noChangeArrowheads="1"/>
          </p:cNvSpPr>
          <p:nvPr>
            <p:ph type="body" idx="1"/>
          </p:nvPr>
        </p:nvSpPr>
        <p:spPr/>
        <p:txBody>
          <a:bodyPr/>
          <a:lstStyle/>
          <a:p>
            <a:pPr eaLnBrk="1" hangingPunct="1"/>
            <a:r>
              <a:rPr lang="en-US" altLang="zh-TW" sz="2400" smtClean="0">
                <a:ea typeface="PMingLiU" pitchFamily="18" charset="-120"/>
              </a:rPr>
              <a:t>Examples:</a:t>
            </a:r>
          </a:p>
          <a:p>
            <a:pPr lvl="1" eaLnBrk="1" hangingPunct="1"/>
            <a:r>
              <a:rPr lang="en-US" altLang="zh-TW" sz="2000" smtClean="0">
                <a:ea typeface="PMingLiU" pitchFamily="18" charset="-120"/>
              </a:rPr>
              <a:t>Adobe Premiere</a:t>
            </a:r>
          </a:p>
          <a:p>
            <a:pPr lvl="1" eaLnBrk="1" hangingPunct="1"/>
            <a:r>
              <a:rPr lang="en-US" altLang="zh-TW" sz="2000" smtClean="0">
                <a:ea typeface="PMingLiU" pitchFamily="18" charset="-120"/>
              </a:rPr>
              <a:t>Adobe After Effects</a:t>
            </a:r>
          </a:p>
          <a:p>
            <a:pPr lvl="1" eaLnBrk="1" hangingPunct="1"/>
            <a:r>
              <a:rPr lang="en-US" altLang="zh-TW" sz="2000" smtClean="0">
                <a:ea typeface="PMingLiU" pitchFamily="18" charset="-120"/>
              </a:rPr>
              <a:t>Apple QuickTime Pro</a:t>
            </a:r>
          </a:p>
          <a:p>
            <a:pPr lvl="1" eaLnBrk="1" hangingPunct="1"/>
            <a:r>
              <a:rPr lang="en-US" altLang="zh-TW" sz="2000" smtClean="0">
                <a:ea typeface="PMingLiU" pitchFamily="18" charset="-120"/>
              </a:rPr>
              <a:t>Windows Movie Maker</a:t>
            </a:r>
          </a:p>
          <a:p>
            <a:pPr lvl="2" eaLnBrk="1" hangingPunct="1"/>
            <a:r>
              <a:rPr lang="en-US" altLang="zh-TW" sz="1800" smtClean="0">
                <a:ea typeface="PMingLiU" pitchFamily="18" charset="-120"/>
              </a:rPr>
              <a:t>Can be downloaded for free from Microsoft</a:t>
            </a:r>
          </a:p>
          <a:p>
            <a:pPr eaLnBrk="1" hangingPunct="1"/>
            <a:r>
              <a:rPr lang="en-US" altLang="zh-TW" sz="2400" smtClean="0">
                <a:ea typeface="PMingLiU" pitchFamily="18" charset="-120"/>
              </a:rPr>
              <a:t>Video editing software:</a:t>
            </a:r>
          </a:p>
          <a:p>
            <a:pPr lvl="1" eaLnBrk="1" hangingPunct="1"/>
            <a:r>
              <a:rPr lang="en-US" altLang="zh-TW" sz="2000" smtClean="0">
                <a:ea typeface="PMingLiU" pitchFamily="18" charset="-120"/>
              </a:rPr>
              <a:t>Should be compatible with different video formats</a:t>
            </a:r>
          </a:p>
          <a:p>
            <a:pPr lvl="1" eaLnBrk="1" hangingPunct="1"/>
            <a:r>
              <a:rPr lang="en-US" altLang="zh-TW" sz="2000" smtClean="0">
                <a:ea typeface="PMingLiU" pitchFamily="18" charset="-120"/>
              </a:rPr>
              <a:t>Should be able to import image and audio files of various file formats.</a:t>
            </a:r>
          </a:p>
          <a:p>
            <a:pPr lvl="1" eaLnBrk="1" hangingPunct="1"/>
            <a:r>
              <a:rPr lang="en-US" altLang="zh-TW" sz="2000" smtClean="0">
                <a:ea typeface="PMingLiU" pitchFamily="18" charset="-120"/>
              </a:rPr>
              <a:t>Is better to be cross-platform</a:t>
            </a:r>
          </a:p>
        </p:txBody>
      </p:sp>
      <p:sp>
        <p:nvSpPr>
          <p:cNvPr id="36868"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F99B0513-1F6E-457C-B066-F0ADFC324029}" type="slidenum">
              <a:rPr lang="en-US" altLang="zh-TW" sz="1400" b="1">
                <a:solidFill>
                  <a:srgbClr val="BFC3E7"/>
                </a:solidFill>
                <a:ea typeface="PMingLiU" pitchFamily="18" charset="-120"/>
              </a:rPr>
              <a:pPr algn="r"/>
              <a:t>34</a:t>
            </a:fld>
            <a:endParaRPr lang="en-US" altLang="zh-TW" sz="1400" b="1">
              <a:solidFill>
                <a:srgbClr val="BFC3E7"/>
              </a:solidFill>
              <a:ea typeface="PMingLiU" pitchFamily="18" charset="-120"/>
            </a:endParaRPr>
          </a:p>
        </p:txBody>
      </p:sp>
      <p:pic>
        <p:nvPicPr>
          <p:cNvPr id="36869" name="Picture 7" descr="windowsMovieMaker"/>
          <p:cNvPicPr>
            <a:picLocks noChangeAspect="1" noChangeArrowheads="1"/>
          </p:cNvPicPr>
          <p:nvPr/>
        </p:nvPicPr>
        <p:blipFill>
          <a:blip r:embed="rId2"/>
          <a:srcRect/>
          <a:stretch>
            <a:fillRect/>
          </a:stretch>
        </p:blipFill>
        <p:spPr bwMode="auto">
          <a:xfrm>
            <a:off x="6338888" y="5045075"/>
            <a:ext cx="1587500" cy="1587500"/>
          </a:xfrm>
          <a:prstGeom prst="rect">
            <a:avLst/>
          </a:prstGeom>
          <a:noFill/>
          <a:ln w="9525">
            <a:noFill/>
            <a:miter lim="800000"/>
            <a:headEnd/>
            <a:tailEnd/>
          </a:ln>
        </p:spPr>
      </p:pic>
      <p:pic>
        <p:nvPicPr>
          <p:cNvPr id="36870" name="Picture 8" descr="C:\Users\Dominic\Desktop\prem.jpg"/>
          <p:cNvPicPr>
            <a:picLocks noChangeAspect="1" noChangeArrowheads="1"/>
          </p:cNvPicPr>
          <p:nvPr/>
        </p:nvPicPr>
        <p:blipFill>
          <a:blip r:embed="rId3"/>
          <a:srcRect/>
          <a:stretch>
            <a:fillRect/>
          </a:stretch>
        </p:blipFill>
        <p:spPr bwMode="auto">
          <a:xfrm>
            <a:off x="5308600" y="1609725"/>
            <a:ext cx="1382713" cy="1384300"/>
          </a:xfrm>
          <a:prstGeom prst="rect">
            <a:avLst/>
          </a:prstGeom>
          <a:noFill/>
          <a:ln w="9525">
            <a:noFill/>
            <a:miter lim="800000"/>
            <a:headEnd/>
            <a:tailEnd/>
          </a:ln>
        </p:spPr>
      </p:pic>
      <p:pic>
        <p:nvPicPr>
          <p:cNvPr id="36871" name="Picture 9" descr="C:\Users\Dominic\Desktop\AF.jpg"/>
          <p:cNvPicPr>
            <a:picLocks noChangeAspect="1" noChangeArrowheads="1"/>
          </p:cNvPicPr>
          <p:nvPr/>
        </p:nvPicPr>
        <p:blipFill>
          <a:blip r:embed="rId4"/>
          <a:srcRect/>
          <a:stretch>
            <a:fillRect/>
          </a:stretch>
        </p:blipFill>
        <p:spPr bwMode="auto">
          <a:xfrm>
            <a:off x="6913563" y="1609725"/>
            <a:ext cx="1382712" cy="1384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D9285894-2337-41C2-8191-9CA16CE8663B}" type="slidenum">
              <a:rPr lang="en-US" altLang="zh-TW" sz="1400" b="1">
                <a:solidFill>
                  <a:srgbClr val="BFC3E7"/>
                </a:solidFill>
                <a:ea typeface="PMingLiU" pitchFamily="18" charset="-120"/>
              </a:rPr>
              <a:pPr algn="r"/>
              <a:t>35</a:t>
            </a:fld>
            <a:endParaRPr lang="en-US" altLang="zh-TW" sz="1400" b="1">
              <a:solidFill>
                <a:srgbClr val="BFC3E7"/>
              </a:solidFill>
              <a:ea typeface="PMingLiU" pitchFamily="18" charset="-120"/>
            </a:endParaRPr>
          </a:p>
        </p:txBody>
      </p:sp>
      <p:sp>
        <p:nvSpPr>
          <p:cNvPr id="19462" name="Rectangle 7"/>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Digital Video File Formats</a:t>
            </a:r>
          </a:p>
        </p:txBody>
      </p:sp>
      <p:sp>
        <p:nvSpPr>
          <p:cNvPr id="37892" name="Rectangle 6"/>
          <p:cNvSpPr>
            <a:spLocks noGrp="1" noChangeArrowheads="1"/>
          </p:cNvSpPr>
          <p:nvPr>
            <p:ph type="body" idx="1"/>
          </p:nvPr>
        </p:nvSpPr>
        <p:spPr/>
        <p:txBody>
          <a:bodyPr/>
          <a:lstStyle/>
          <a:p>
            <a:pPr eaLnBrk="1" hangingPunct="1"/>
            <a:r>
              <a:rPr lang="en-US" altLang="zh-TW" sz="2400" smtClean="0">
                <a:ea typeface="PMingLiU" pitchFamily="18" charset="-120"/>
              </a:rPr>
              <a:t>AVI (Audio Video Interleave)</a:t>
            </a:r>
          </a:p>
          <a:p>
            <a:pPr lvl="1" eaLnBrk="1" hangingPunct="1"/>
            <a:r>
              <a:rPr lang="en-US" altLang="zh-TW" sz="2000" smtClean="0">
                <a:ea typeface="PMingLiU" pitchFamily="18" charset="-120"/>
              </a:rPr>
              <a:t>Microsoft standard</a:t>
            </a:r>
          </a:p>
          <a:p>
            <a:pPr eaLnBrk="1" hangingPunct="1"/>
            <a:r>
              <a:rPr lang="en-US" altLang="zh-TW" sz="2400" smtClean="0">
                <a:ea typeface="PMingLiU" pitchFamily="18" charset="-120"/>
              </a:rPr>
              <a:t>MPEG (Moving Picture Experts Group)</a:t>
            </a:r>
          </a:p>
          <a:p>
            <a:pPr lvl="1" eaLnBrk="1" hangingPunct="1"/>
            <a:r>
              <a:rPr lang="en-US" altLang="zh-TW" sz="2000" smtClean="0">
                <a:ea typeface="PMingLiU" pitchFamily="18" charset="-120"/>
              </a:rPr>
              <a:t>MPEG-4 is the global multimedia standard, delivering professional-quality audio and video streams over a wide range of bandwidths, from cell phone to broadband</a:t>
            </a:r>
          </a:p>
          <a:p>
            <a:pPr eaLnBrk="1" hangingPunct="1"/>
            <a:r>
              <a:rPr lang="en-US" altLang="zh-TW" sz="2400" smtClean="0">
                <a:ea typeface="PMingLiU" pitchFamily="18" charset="-120"/>
              </a:rPr>
              <a:t>WMV (Windows Media Video)</a:t>
            </a:r>
          </a:p>
          <a:p>
            <a:pPr lvl="1" eaLnBrk="1" hangingPunct="1"/>
            <a:r>
              <a:rPr lang="en-US" altLang="zh-TW" sz="2000" smtClean="0">
                <a:ea typeface="PMingLiU" pitchFamily="18" charset="-120"/>
              </a:rPr>
              <a:t>Proprietary to the Windows operating system</a:t>
            </a:r>
          </a:p>
          <a:p>
            <a:pPr lvl="1" eaLnBrk="1" hangingPunct="1"/>
            <a:r>
              <a:rPr lang="en-US" altLang="zh-TW" sz="2000" smtClean="0">
                <a:ea typeface="PMingLiU" pitchFamily="18" charset="-120"/>
              </a:rPr>
              <a:t>Used by Windows Movie Maker</a:t>
            </a:r>
            <a:br>
              <a:rPr lang="en-US" altLang="zh-TW" sz="2000" smtClean="0">
                <a:ea typeface="PMingLiU" pitchFamily="18" charset="-120"/>
              </a:rPr>
            </a:br>
            <a:endParaRPr lang="en-US" altLang="zh-TW" sz="2000" smtClean="0">
              <a:ea typeface="PMingLiU" pitchFamily="18" charset="-12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161E0135-D585-4A5F-8B51-6A70C0C3FB10}" type="slidenum">
              <a:rPr lang="en-US" altLang="zh-TW" sz="1400" b="1">
                <a:solidFill>
                  <a:srgbClr val="BFC3E7"/>
                </a:solidFill>
                <a:ea typeface="PMingLiU" pitchFamily="18" charset="-120"/>
              </a:rPr>
              <a:pPr algn="r"/>
              <a:t>36</a:t>
            </a:fld>
            <a:endParaRPr lang="en-US" altLang="zh-TW" sz="1400" b="1">
              <a:solidFill>
                <a:srgbClr val="BFC3E7"/>
              </a:solidFill>
              <a:ea typeface="PMingLiU" pitchFamily="18" charset="-120"/>
            </a:endParaRPr>
          </a:p>
        </p:txBody>
      </p:sp>
      <p:sp>
        <p:nvSpPr>
          <p:cNvPr id="20486" name="Rectangle 7"/>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Digital Video File Formats</a:t>
            </a:r>
          </a:p>
        </p:txBody>
      </p:sp>
      <p:sp>
        <p:nvSpPr>
          <p:cNvPr id="38916" name="Rectangle 6"/>
          <p:cNvSpPr>
            <a:spLocks noGrp="1" noChangeArrowheads="1"/>
          </p:cNvSpPr>
          <p:nvPr>
            <p:ph type="body" idx="1"/>
          </p:nvPr>
        </p:nvSpPr>
        <p:spPr/>
        <p:txBody>
          <a:bodyPr/>
          <a:lstStyle/>
          <a:p>
            <a:pPr eaLnBrk="1" hangingPunct="1"/>
            <a:r>
              <a:rPr lang="en-US" altLang="zh-TW" sz="2400" smtClean="0">
                <a:ea typeface="PMingLiU" pitchFamily="18" charset="-120"/>
              </a:rPr>
              <a:t>MOV (QuickTime)</a:t>
            </a:r>
          </a:p>
          <a:p>
            <a:pPr lvl="1" eaLnBrk="1" hangingPunct="1"/>
            <a:r>
              <a:rPr lang="en-US" altLang="zh-TW" sz="2000" smtClean="0">
                <a:ea typeface="PMingLiU" pitchFamily="18" charset="-120"/>
              </a:rPr>
              <a:t>Developed by Apple</a:t>
            </a:r>
          </a:p>
          <a:p>
            <a:pPr lvl="1" eaLnBrk="1" hangingPunct="1"/>
            <a:r>
              <a:rPr lang="en-US" altLang="zh-TW" sz="2000" smtClean="0">
                <a:ea typeface="PMingLiU" pitchFamily="18" charset="-120"/>
              </a:rPr>
              <a:t>Cross-platform</a:t>
            </a:r>
          </a:p>
          <a:p>
            <a:pPr lvl="1" eaLnBrk="1" hangingPunct="1"/>
            <a:r>
              <a:rPr lang="en-US" altLang="zh-TW" sz="2000" smtClean="0">
                <a:ea typeface="PMingLiU" pitchFamily="18" charset="-120"/>
              </a:rPr>
              <a:t>Browsers requires a plug-in to play the files</a:t>
            </a:r>
          </a:p>
          <a:p>
            <a:pPr eaLnBrk="1" hangingPunct="1"/>
            <a:r>
              <a:rPr lang="en-US" altLang="zh-TW" sz="2400" smtClean="0">
                <a:ea typeface="PMingLiU" pitchFamily="18" charset="-120"/>
              </a:rPr>
              <a:t>RM (RealMedia)</a:t>
            </a:r>
          </a:p>
          <a:p>
            <a:pPr lvl="1" eaLnBrk="1" hangingPunct="1"/>
            <a:r>
              <a:rPr lang="en-US" altLang="zh-TW" sz="2000" smtClean="0">
                <a:ea typeface="PMingLiU" pitchFamily="18" charset="-120"/>
              </a:rPr>
              <a:t>Browsers requires a plug-in to play the files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2E167C7D-1FCC-4EAD-BCCD-C0A5EAC59DC1}" type="slidenum">
              <a:rPr lang="en-US" altLang="zh-TW" sz="1400" b="1">
                <a:solidFill>
                  <a:srgbClr val="BFC3E7"/>
                </a:solidFill>
                <a:ea typeface="PMingLiU" pitchFamily="18" charset="-120"/>
              </a:rPr>
              <a:pPr algn="r"/>
              <a:t>37</a:t>
            </a:fld>
            <a:endParaRPr lang="en-US" altLang="zh-TW" sz="1400" b="1">
              <a:solidFill>
                <a:srgbClr val="BFC3E7"/>
              </a:solidFill>
              <a:ea typeface="PMingLiU" pitchFamily="18" charset="-120"/>
            </a:endParaRPr>
          </a:p>
        </p:txBody>
      </p:sp>
      <p:sp>
        <p:nvSpPr>
          <p:cNvPr id="21510" name="Rectangle 7"/>
          <p:cNvSpPr>
            <a:spLocks noGrp="1" noChangeArrowheads="1"/>
          </p:cNvSpPr>
          <p:nvPr>
            <p:ph type="title"/>
          </p:nvPr>
        </p:nvSpPr>
        <p:spPr/>
        <p:txBody>
          <a:bodyPr/>
          <a:lstStyle/>
          <a:p>
            <a:pPr eaLnBrk="1" hangingPunct="1">
              <a:defRPr/>
            </a:pPr>
            <a:r>
              <a:rPr lang="en-US" altLang="zh-TW" sz="3600" smtClean="0">
                <a:effectLst>
                  <a:outerShdw blurRad="38100" dist="38100" dir="2700000" algn="tl">
                    <a:srgbClr val="C0C0C0"/>
                  </a:outerShdw>
                </a:effectLst>
                <a:latin typeface="Verdana" pitchFamily="34" charset="0"/>
                <a:ea typeface="新細明體" pitchFamily="18" charset="-120"/>
              </a:rPr>
              <a:t>Digital Video File Formats</a:t>
            </a:r>
          </a:p>
        </p:txBody>
      </p:sp>
      <p:sp>
        <p:nvSpPr>
          <p:cNvPr id="39940" name="Rectangle 6"/>
          <p:cNvSpPr>
            <a:spLocks noGrp="1" noChangeArrowheads="1"/>
          </p:cNvSpPr>
          <p:nvPr>
            <p:ph type="body" idx="1"/>
          </p:nvPr>
        </p:nvSpPr>
        <p:spPr/>
        <p:txBody>
          <a:bodyPr/>
          <a:lstStyle/>
          <a:p>
            <a:pPr eaLnBrk="1" hangingPunct="1"/>
            <a:r>
              <a:rPr lang="en-US" altLang="zh-TW" sz="2400" smtClean="0">
                <a:ea typeface="PMingLiU" pitchFamily="18" charset="-120"/>
              </a:rPr>
              <a:t>ASF (Advanced Systems Format)</a:t>
            </a:r>
          </a:p>
          <a:p>
            <a:pPr lvl="1" eaLnBrk="1" hangingPunct="1"/>
            <a:r>
              <a:rPr lang="en-US" altLang="zh-TW" sz="2000" smtClean="0">
                <a:ea typeface="PMingLiU" pitchFamily="18" charset="-120"/>
              </a:rPr>
              <a:t>Formerly known as Advanced Streaming Format</a:t>
            </a:r>
          </a:p>
          <a:p>
            <a:pPr lvl="1" eaLnBrk="1" hangingPunct="1"/>
            <a:r>
              <a:rPr lang="en-US" altLang="zh-TW" sz="2000" smtClean="0">
                <a:ea typeface="PMingLiU" pitchFamily="18" charset="-120"/>
              </a:rPr>
              <a:t>Mircosoft’s proprietary format for streaming</a:t>
            </a:r>
          </a:p>
          <a:p>
            <a:pPr lvl="1" eaLnBrk="1" hangingPunct="1"/>
            <a:r>
              <a:rPr lang="en-US" altLang="zh-TW" sz="2000" smtClean="0">
                <a:ea typeface="PMingLiU" pitchFamily="18" charset="-120"/>
              </a:rPr>
              <a:t>Stores audio and video information</a:t>
            </a:r>
          </a:p>
          <a:p>
            <a:pPr lvl="1" eaLnBrk="1" hangingPunct="1"/>
            <a:r>
              <a:rPr lang="en-US" altLang="zh-TW" sz="2000" smtClean="0">
                <a:ea typeface="PMingLiU" pitchFamily="18" charset="-120"/>
              </a:rPr>
              <a:t>Specially designed to run on networks</a:t>
            </a:r>
          </a:p>
          <a:p>
            <a:pPr lvl="1" eaLnBrk="1" hangingPunct="1"/>
            <a:r>
              <a:rPr lang="en-US" altLang="zh-TW" sz="2000" smtClean="0">
                <a:ea typeface="PMingLiU" pitchFamily="18" charset="-120"/>
              </a:rPr>
              <a:t>Content is delivered to users as continuous flow of data; little waiting time will be experienced before playback begins</a:t>
            </a:r>
            <a:endParaRPr lang="en-US" altLang="zh-TW" b="1" smtClean="0">
              <a:ea typeface="PMingLiU" pitchFamily="18"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zh-TW" sz="3600" smtClean="0">
                <a:effectLst>
                  <a:outerShdw blurRad="38100" dist="38100" dir="2700000" algn="tl">
                    <a:srgbClr val="C0C0C0"/>
                  </a:outerShdw>
                </a:effectLst>
                <a:latin typeface="Verdana" pitchFamily="34" charset="0"/>
                <a:ea typeface="PMingLiU" pitchFamily="18" charset="-120"/>
              </a:rPr>
              <a:t>Reference</a:t>
            </a:r>
            <a:endParaRPr lang="zh-TW" altLang="en-US" sz="3600" smtClean="0">
              <a:effectLst>
                <a:outerShdw blurRad="38100" dist="38100" dir="2700000" algn="tl">
                  <a:srgbClr val="C0C0C0"/>
                </a:outerShdw>
              </a:effectLst>
              <a:latin typeface="Verdana" pitchFamily="34" charset="0"/>
              <a:ea typeface="PMingLiU" pitchFamily="18" charset="-120"/>
            </a:endParaRPr>
          </a:p>
        </p:txBody>
      </p:sp>
      <p:sp>
        <p:nvSpPr>
          <p:cNvPr id="40963" name="Content Placeholder 2"/>
          <p:cNvSpPr>
            <a:spLocks noGrp="1"/>
          </p:cNvSpPr>
          <p:nvPr>
            <p:ph type="body" idx="1"/>
          </p:nvPr>
        </p:nvSpPr>
        <p:spPr/>
        <p:txBody>
          <a:bodyPr/>
          <a:lstStyle/>
          <a:p>
            <a:pPr eaLnBrk="1" hangingPunct="1"/>
            <a:r>
              <a:rPr lang="en-US" altLang="zh-TW" sz="2400" smtClean="0">
                <a:ea typeface="PMingLiU" pitchFamily="18" charset="-120"/>
              </a:rPr>
              <a:t>Part of this slide set is prepared or/and extracted from the following book:</a:t>
            </a:r>
          </a:p>
          <a:p>
            <a:pPr lvl="1" eaLnBrk="1" hangingPunct="1"/>
            <a:r>
              <a:rPr lang="en-US" altLang="zh-TW" sz="2000" smtClean="0">
                <a:ea typeface="PMingLiU" pitchFamily="18" charset="-120"/>
              </a:rPr>
              <a:t>Multimedia For The Web Revealed, Calleen Coorough &amp; Jim Shuman, Thomson Learning, 2006, ISBN:1-4188-3953-1</a:t>
            </a:r>
          </a:p>
          <a:p>
            <a:pPr eaLnBrk="1" hangingPunct="1"/>
            <a:r>
              <a:rPr lang="en-US" altLang="zh-TW" sz="2400" smtClean="0">
                <a:ea typeface="PMingLiU" pitchFamily="18" charset="-120"/>
              </a:rPr>
              <a:t>This set of slides is for teaching purpose only.</a:t>
            </a:r>
          </a:p>
          <a:p>
            <a:pPr eaLnBrk="1" hangingPunct="1"/>
            <a:r>
              <a:rPr lang="en-US" altLang="zh-TW" sz="2400" smtClean="0">
                <a:ea typeface="PMingLiU" pitchFamily="18" charset="-120"/>
              </a:rPr>
              <a:t>Self-study slide(s) is / are within the scope of the final examination.</a:t>
            </a:r>
          </a:p>
          <a:p>
            <a:pPr eaLnBrk="1" hangingPunct="1"/>
            <a:endParaRPr lang="zh-TW" altLang="en-US" sz="2400" smtClean="0">
              <a:ea typeface="PMingLiU" pitchFamily="18" charset="-120"/>
            </a:endParaRPr>
          </a:p>
        </p:txBody>
      </p:sp>
      <p:sp>
        <p:nvSpPr>
          <p:cNvPr id="40964" name="Slide Number Placeholder 3"/>
          <p:cNvSpPr>
            <a:spLocks noGrp="1"/>
          </p:cNvSpPr>
          <p:nvPr>
            <p:ph type="sldNum" sz="quarter" idx="4294967295"/>
          </p:nvPr>
        </p:nvSpPr>
        <p:spPr bwMode="auto">
          <a:xfrm>
            <a:off x="8296275" y="6416675"/>
            <a:ext cx="625475" cy="257175"/>
          </a:xfrm>
          <a:prstGeom prst="rect">
            <a:avLst/>
          </a:prstGeom>
          <a:noFill/>
          <a:ln>
            <a:miter lim="800000"/>
            <a:headEnd/>
            <a:tailEnd/>
          </a:ln>
        </p:spPr>
        <p:txBody>
          <a:bodyPr/>
          <a:lstStyle/>
          <a:p>
            <a:pPr algn="r"/>
            <a:fld id="{E9575899-C777-4453-9D11-8E8F58206602}" type="slidenum">
              <a:rPr lang="en-US" altLang="zh-TW" sz="1400" b="1">
                <a:solidFill>
                  <a:srgbClr val="BFC3E7"/>
                </a:solidFill>
                <a:ea typeface="PMingLiU" pitchFamily="18" charset="-120"/>
              </a:rPr>
              <a:pPr algn="r"/>
              <a:t>38</a:t>
            </a:fld>
            <a:endParaRPr lang="en-US" altLang="zh-TW" sz="1400" b="1">
              <a:solidFill>
                <a:srgbClr val="BFC3E7"/>
              </a:solidFill>
              <a:ea typeface="PMingLiU" pitchFamily="18"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Introduction</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6147" name="Rectangle 3"/>
          <p:cNvSpPr>
            <a:spLocks noGrp="1" noChangeArrowheads="1"/>
          </p:cNvSpPr>
          <p:nvPr>
            <p:ph type="body" idx="1"/>
          </p:nvPr>
        </p:nvSpPr>
        <p:spPr/>
        <p:txBody>
          <a:bodyPr/>
          <a:lstStyle/>
          <a:p>
            <a:pPr eaLnBrk="1" hangingPunct="1"/>
            <a:r>
              <a:rPr lang="en-US" altLang="zh-TW" sz="2400" smtClean="0">
                <a:ea typeface="PMingLiU" pitchFamily="18" charset="-120"/>
              </a:rPr>
              <a:t>The inclusion of video in online multimedia applications / web pages requires broader bandwidth, powerful processors, and large amounts of storage.</a:t>
            </a:r>
          </a:p>
          <a:p>
            <a:pPr eaLnBrk="1" hangingPunct="1"/>
            <a:r>
              <a:rPr lang="en-US" altLang="zh-TW" sz="2400" smtClean="0">
                <a:ea typeface="PMingLiU" pitchFamily="18" charset="-120"/>
              </a:rPr>
              <a:t>As bandwidth continues to become less of a concern and compression techniques continue to improve, video will become a more common multimedia element on web sites.</a:t>
            </a:r>
          </a:p>
        </p:txBody>
      </p:sp>
      <p:sp>
        <p:nvSpPr>
          <p:cNvPr id="6148"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A6BC8743-2773-4A7D-B3F3-D0A3CA8DE238}" type="slidenum">
              <a:rPr lang="en-US" altLang="zh-TW" sz="1400" b="1">
                <a:solidFill>
                  <a:srgbClr val="BFC3E7"/>
                </a:solidFill>
                <a:ea typeface="PMingLiU" pitchFamily="18" charset="-120"/>
              </a:rPr>
              <a:pPr algn="r"/>
              <a:t>4</a:t>
            </a:fld>
            <a:endParaRPr lang="en-US" altLang="zh-TW" sz="1400" b="1">
              <a:solidFill>
                <a:srgbClr val="BFC3E7"/>
              </a:solidFill>
              <a:ea typeface="PMingLiU" pitchFamily="18"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Introduction</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7171" name="Rectangle 3"/>
          <p:cNvSpPr>
            <a:spLocks noGrp="1" noChangeArrowheads="1"/>
          </p:cNvSpPr>
          <p:nvPr>
            <p:ph type="body" idx="1"/>
          </p:nvPr>
        </p:nvSpPr>
        <p:spPr/>
        <p:txBody>
          <a:bodyPr/>
          <a:lstStyle/>
          <a:p>
            <a:pPr eaLnBrk="1" hangingPunct="1"/>
            <a:r>
              <a:rPr lang="en-US" altLang="zh-TW" sz="2400" smtClean="0">
                <a:ea typeface="PMingLiU" pitchFamily="18" charset="-120"/>
              </a:rPr>
              <a:t>Web sites designed to entertain are more likely to include video clips than the other types of sites.</a:t>
            </a:r>
          </a:p>
          <a:p>
            <a:pPr lvl="1" eaLnBrk="1" hangingPunct="1"/>
            <a:r>
              <a:rPr lang="en-US" altLang="zh-TW" sz="2000" smtClean="0">
                <a:ea typeface="PMingLiU" pitchFamily="18" charset="-120"/>
              </a:rPr>
              <a:t>Games distributed via the Web often include short video clips that describe the purpose or mission of the game before the user begins.</a:t>
            </a:r>
          </a:p>
          <a:p>
            <a:pPr lvl="1" eaLnBrk="1" hangingPunct="1"/>
            <a:r>
              <a:rPr lang="en-US" altLang="zh-TW" sz="2000" smtClean="0">
                <a:ea typeface="PMingLiU" pitchFamily="18" charset="-120"/>
              </a:rPr>
              <a:t>Movie trailers are prolific on the Web.</a:t>
            </a:r>
          </a:p>
        </p:txBody>
      </p:sp>
      <p:sp>
        <p:nvSpPr>
          <p:cNvPr id="7172"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3A4B6D3C-9836-4302-B0E3-C9CCB6CAF8D5}" type="slidenum">
              <a:rPr lang="en-US" altLang="zh-TW" sz="1400" b="1">
                <a:solidFill>
                  <a:srgbClr val="BFC3E7"/>
                </a:solidFill>
                <a:ea typeface="PMingLiU" pitchFamily="18" charset="-120"/>
              </a:rPr>
              <a:pPr algn="r"/>
              <a:t>5</a:t>
            </a:fld>
            <a:endParaRPr lang="en-US" altLang="zh-TW" sz="1400" b="1">
              <a:solidFill>
                <a:srgbClr val="BFC3E7"/>
              </a:solidFill>
              <a:ea typeface="PMingLiU" pitchFamily="18"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zh-TW" sz="3600" smtClean="0">
                <a:solidFill>
                  <a:schemeClr val="tx1"/>
                </a:solidFill>
                <a:effectLst>
                  <a:outerShdw blurRad="38100" dist="38100" dir="2700000" algn="tl">
                    <a:srgbClr val="C0C0C0"/>
                  </a:outerShdw>
                </a:effectLst>
                <a:latin typeface="Verdana" pitchFamily="34" charset="0"/>
                <a:ea typeface="新細明體" pitchFamily="18" charset="-120"/>
              </a:rPr>
              <a:t>Types of Video</a:t>
            </a:r>
          </a:p>
        </p:txBody>
      </p:sp>
      <p:sp>
        <p:nvSpPr>
          <p:cNvPr id="8195" name="Rectangle 3"/>
          <p:cNvSpPr>
            <a:spLocks noGrp="1" noChangeArrowheads="1"/>
          </p:cNvSpPr>
          <p:nvPr>
            <p:ph type="body" idx="1"/>
          </p:nvPr>
        </p:nvSpPr>
        <p:spPr/>
        <p:txBody>
          <a:bodyPr/>
          <a:lstStyle/>
          <a:p>
            <a:pPr eaLnBrk="1" hangingPunct="1"/>
            <a:r>
              <a:rPr lang="en-US" altLang="zh-TW" sz="2400" smtClean="0">
                <a:ea typeface="PMingLiU" pitchFamily="18" charset="-120"/>
              </a:rPr>
              <a:t>Two types of video:</a:t>
            </a:r>
          </a:p>
          <a:p>
            <a:pPr lvl="1" eaLnBrk="1" hangingPunct="1"/>
            <a:r>
              <a:rPr lang="en-US" altLang="zh-TW" sz="2000" smtClean="0">
                <a:ea typeface="PMingLiU" pitchFamily="18" charset="-120"/>
              </a:rPr>
              <a:t>Analog video</a:t>
            </a:r>
          </a:p>
          <a:p>
            <a:pPr lvl="1" eaLnBrk="1" hangingPunct="1"/>
            <a:r>
              <a:rPr lang="en-US" altLang="zh-TW" sz="2000" smtClean="0">
                <a:ea typeface="PMingLiU" pitchFamily="18" charset="-120"/>
              </a:rPr>
              <a:t>Digital video</a:t>
            </a:r>
          </a:p>
        </p:txBody>
      </p:sp>
      <p:sp>
        <p:nvSpPr>
          <p:cNvPr id="8196"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63EF714F-0D84-474F-8C03-177129782E13}" type="slidenum">
              <a:rPr lang="en-US" altLang="zh-TW" sz="1400" b="1">
                <a:solidFill>
                  <a:srgbClr val="BFC3E7"/>
                </a:solidFill>
                <a:ea typeface="PMingLiU" pitchFamily="18" charset="-120"/>
              </a:rPr>
              <a:pPr algn="r"/>
              <a:t>6</a:t>
            </a:fld>
            <a:endParaRPr lang="en-US" altLang="zh-TW" sz="1400" b="1">
              <a:solidFill>
                <a:srgbClr val="BFC3E7"/>
              </a:solidFill>
              <a:ea typeface="PMingLiU" pitchFamily="18"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altLang="zh-TW" sz="3600" smtClean="0">
                <a:solidFill>
                  <a:schemeClr val="tx1"/>
                </a:solidFill>
                <a:effectLst>
                  <a:outerShdw blurRad="38100" dist="38100" dir="2700000" algn="tl">
                    <a:srgbClr val="C0C0C0"/>
                  </a:outerShdw>
                </a:effectLst>
                <a:latin typeface="Verdana" pitchFamily="34" charset="0"/>
                <a:ea typeface="新細明體" pitchFamily="18" charset="-120"/>
              </a:rPr>
              <a:t>Analog Video</a:t>
            </a:r>
          </a:p>
        </p:txBody>
      </p:sp>
      <p:sp>
        <p:nvSpPr>
          <p:cNvPr id="9219" name="Rectangle 3"/>
          <p:cNvSpPr>
            <a:spLocks noGrp="1" noChangeArrowheads="1"/>
          </p:cNvSpPr>
          <p:nvPr>
            <p:ph type="body" idx="1"/>
          </p:nvPr>
        </p:nvSpPr>
        <p:spPr>
          <a:xfrm>
            <a:off x="1600200" y="1600200"/>
            <a:ext cx="7086600" cy="4700588"/>
          </a:xfrm>
        </p:spPr>
        <p:txBody>
          <a:bodyPr/>
          <a:lstStyle/>
          <a:p>
            <a:pPr eaLnBrk="1" hangingPunct="1"/>
            <a:r>
              <a:rPr lang="en-US" altLang="zh-TW" sz="2400" smtClean="0">
                <a:ea typeface="PMingLiU" pitchFamily="18" charset="-120"/>
              </a:rPr>
              <a:t>Analog video is recorded as a signal.</a:t>
            </a:r>
          </a:p>
          <a:p>
            <a:pPr eaLnBrk="1" hangingPunct="1"/>
            <a:r>
              <a:rPr lang="en-US" altLang="zh-TW" sz="2400" smtClean="0">
                <a:ea typeface="PMingLiU" pitchFamily="18" charset="-120"/>
              </a:rPr>
              <a:t>Analog video is still used because</a:t>
            </a:r>
          </a:p>
          <a:p>
            <a:pPr lvl="1" eaLnBrk="1" hangingPunct="1"/>
            <a:r>
              <a:rPr lang="en-US" altLang="zh-TW" sz="2000" smtClean="0">
                <a:ea typeface="PMingLiU" pitchFamily="18" charset="-120"/>
              </a:rPr>
              <a:t>There are a number of existing video clips already stored in analog format on video tapes.</a:t>
            </a:r>
          </a:p>
          <a:p>
            <a:pPr lvl="1" eaLnBrk="1" hangingPunct="1"/>
            <a:r>
              <a:rPr lang="en-US" altLang="zh-TW" sz="2000" smtClean="0">
                <a:ea typeface="PMingLiU" pitchFamily="18" charset="-120"/>
              </a:rPr>
              <a:t>There is an abundance of equipment currently available for recording and playing analog video.</a:t>
            </a:r>
          </a:p>
          <a:p>
            <a:pPr eaLnBrk="1" hangingPunct="1"/>
            <a:r>
              <a:rPr lang="en-US" altLang="zh-TW" sz="2400" smtClean="0">
                <a:ea typeface="PMingLiU" pitchFamily="18" charset="-120"/>
              </a:rPr>
              <a:t>One disadvantage of analog video is the degradation of video quality after several tape dubbing.</a:t>
            </a:r>
          </a:p>
        </p:txBody>
      </p:sp>
      <p:sp>
        <p:nvSpPr>
          <p:cNvPr id="9220"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3B46458C-2461-4550-9516-686EE8601F81}" type="slidenum">
              <a:rPr lang="en-US" altLang="zh-TW" sz="1400" b="1">
                <a:solidFill>
                  <a:srgbClr val="BFC3E7"/>
                </a:solidFill>
                <a:ea typeface="PMingLiU" pitchFamily="18" charset="-120"/>
              </a:rPr>
              <a:pPr algn="r"/>
              <a:t>7</a:t>
            </a:fld>
            <a:endParaRPr lang="en-US" altLang="zh-TW" sz="1400" b="1">
              <a:solidFill>
                <a:srgbClr val="BFC3E7"/>
              </a:solidFill>
              <a:ea typeface="PMingLiU" pitchFamily="18"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Analog Video</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10243" name="Rectangle 3"/>
          <p:cNvSpPr>
            <a:spLocks noGrp="1" noChangeArrowheads="1"/>
          </p:cNvSpPr>
          <p:nvPr>
            <p:ph type="body" idx="1"/>
          </p:nvPr>
        </p:nvSpPr>
        <p:spPr/>
        <p:txBody>
          <a:bodyPr/>
          <a:lstStyle/>
          <a:p>
            <a:pPr eaLnBrk="1" hangingPunct="1"/>
            <a:r>
              <a:rPr lang="en-US" altLang="zh-TW" sz="2400" smtClean="0">
                <a:ea typeface="PMingLiU" pitchFamily="18" charset="-120"/>
              </a:rPr>
              <a:t>Video tape is difficult to store and easily damaged by dust and humidity.</a:t>
            </a:r>
          </a:p>
          <a:p>
            <a:pPr eaLnBrk="1" hangingPunct="1"/>
            <a:r>
              <a:rPr lang="en-US" altLang="zh-TW" sz="2400" smtClean="0">
                <a:ea typeface="PMingLiU" pitchFamily="18" charset="-120"/>
              </a:rPr>
              <a:t>Since video tape is linear, we must fast-forward or rewind it to get to the video segment we are interested in viewing or digitizing. This can be time consuming. It can also be difficult to get the tape to stop at just the right video frame.</a:t>
            </a:r>
          </a:p>
          <a:p>
            <a:pPr eaLnBrk="1" hangingPunct="1"/>
            <a:endParaRPr lang="zh-TW" altLang="en-US" sz="2400" smtClean="0">
              <a:ea typeface="PMingLiU" pitchFamily="18" charset="-120"/>
            </a:endParaRPr>
          </a:p>
        </p:txBody>
      </p:sp>
      <p:sp>
        <p:nvSpPr>
          <p:cNvPr id="10244"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9F1C1DD2-2BF7-4EE1-BBCC-4EF797991046}" type="slidenum">
              <a:rPr lang="en-US" altLang="zh-TW" sz="1400" b="1">
                <a:solidFill>
                  <a:srgbClr val="BFC3E7"/>
                </a:solidFill>
                <a:ea typeface="PMingLiU" pitchFamily="18" charset="-120"/>
              </a:rPr>
              <a:pPr algn="r"/>
              <a:t>8</a:t>
            </a:fld>
            <a:endParaRPr lang="en-US" altLang="zh-TW" sz="1400" b="1">
              <a:solidFill>
                <a:srgbClr val="BFC3E7"/>
              </a:solidFill>
              <a:ea typeface="PMingLiU" pitchFamily="18"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TW" sz="3600" smtClean="0">
                <a:solidFill>
                  <a:schemeClr val="tx1"/>
                </a:solidFill>
                <a:effectLst>
                  <a:outerShdw blurRad="38100" dist="38100" dir="2700000" algn="tl">
                    <a:srgbClr val="C0C0C0"/>
                  </a:outerShdw>
                </a:effectLst>
                <a:latin typeface="Verdana" pitchFamily="34" charset="0"/>
                <a:ea typeface="PMingLiU" pitchFamily="18" charset="-120"/>
              </a:rPr>
              <a:t>Analog Video</a:t>
            </a:r>
            <a:endParaRPr lang="zh-TW" altLang="en-US" sz="3600" smtClean="0">
              <a:solidFill>
                <a:schemeClr val="tx1"/>
              </a:solidFill>
              <a:effectLst>
                <a:outerShdw blurRad="38100" dist="38100" dir="2700000" algn="tl">
                  <a:srgbClr val="C0C0C0"/>
                </a:outerShdw>
              </a:effectLst>
              <a:latin typeface="Verdana" pitchFamily="34" charset="0"/>
              <a:ea typeface="PMingLiU" pitchFamily="18" charset="-120"/>
            </a:endParaRPr>
          </a:p>
        </p:txBody>
      </p:sp>
      <p:sp>
        <p:nvSpPr>
          <p:cNvPr id="11267" name="Rectangle 3"/>
          <p:cNvSpPr>
            <a:spLocks noGrp="1" noChangeArrowheads="1"/>
          </p:cNvSpPr>
          <p:nvPr>
            <p:ph type="body" idx="1"/>
          </p:nvPr>
        </p:nvSpPr>
        <p:spPr/>
        <p:txBody>
          <a:bodyPr/>
          <a:lstStyle/>
          <a:p>
            <a:pPr eaLnBrk="1" hangingPunct="1"/>
            <a:r>
              <a:rPr lang="en-US" altLang="zh-TW" sz="2400" smtClean="0">
                <a:ea typeface="PMingLiU" pitchFamily="18" charset="-120"/>
              </a:rPr>
              <a:t>Video capture cards are used to convert analog video to a digital format.</a:t>
            </a:r>
          </a:p>
          <a:p>
            <a:pPr eaLnBrk="1" hangingPunct="1"/>
            <a:r>
              <a:rPr lang="en-US" altLang="zh-TW" sz="2400" smtClean="0">
                <a:ea typeface="PMingLiU" pitchFamily="18" charset="-120"/>
              </a:rPr>
              <a:t>Examples of analog formats:</a:t>
            </a:r>
          </a:p>
          <a:p>
            <a:pPr lvl="1" eaLnBrk="1" hangingPunct="1"/>
            <a:r>
              <a:rPr lang="en-US" altLang="zh-TW" sz="2000" smtClean="0">
                <a:ea typeface="PMingLiU" pitchFamily="18" charset="-120"/>
              </a:rPr>
              <a:t>VHS: the most common video format</a:t>
            </a:r>
          </a:p>
          <a:p>
            <a:pPr lvl="1" eaLnBrk="1" hangingPunct="1"/>
            <a:r>
              <a:rPr lang="en-US" altLang="zh-TW" sz="2000" smtClean="0">
                <a:ea typeface="PMingLiU" pitchFamily="18" charset="-120"/>
              </a:rPr>
              <a:t>S-VHS: the quality is better than that of VHS</a:t>
            </a:r>
          </a:p>
          <a:p>
            <a:pPr lvl="1" eaLnBrk="1" hangingPunct="1"/>
            <a:r>
              <a:rPr lang="en-US" altLang="zh-TW" sz="2000" smtClean="0">
                <a:ea typeface="PMingLiU" pitchFamily="18" charset="-120"/>
              </a:rPr>
              <a:t>Hi-8: the quality is better than that of S-VHS</a:t>
            </a:r>
          </a:p>
          <a:p>
            <a:pPr lvl="1" eaLnBrk="1" hangingPunct="1"/>
            <a:r>
              <a:rPr lang="en-US" altLang="zh-TW" sz="2000" smtClean="0">
                <a:ea typeface="PMingLiU" pitchFamily="18" charset="-120"/>
              </a:rPr>
              <a:t>Betacam SP: a high-quality, analog video format used in professional video editing</a:t>
            </a:r>
          </a:p>
        </p:txBody>
      </p:sp>
      <p:pic>
        <p:nvPicPr>
          <p:cNvPr id="11268" name="Picture 4" descr="VHS"/>
          <p:cNvPicPr>
            <a:picLocks noChangeAspect="1" noChangeArrowheads="1"/>
          </p:cNvPicPr>
          <p:nvPr/>
        </p:nvPicPr>
        <p:blipFill>
          <a:blip r:embed="rId2"/>
          <a:srcRect/>
          <a:stretch>
            <a:fillRect/>
          </a:stretch>
        </p:blipFill>
        <p:spPr bwMode="auto">
          <a:xfrm>
            <a:off x="1770063" y="5397500"/>
            <a:ext cx="1111250" cy="568325"/>
          </a:xfrm>
          <a:prstGeom prst="rect">
            <a:avLst/>
          </a:prstGeom>
          <a:noFill/>
          <a:ln w="9525">
            <a:noFill/>
            <a:miter lim="800000"/>
            <a:headEnd/>
            <a:tailEnd/>
          </a:ln>
        </p:spPr>
      </p:pic>
      <p:pic>
        <p:nvPicPr>
          <p:cNvPr id="11269" name="Picture 5" descr="S-VHS"/>
          <p:cNvPicPr>
            <a:picLocks noChangeAspect="1" noChangeArrowheads="1"/>
          </p:cNvPicPr>
          <p:nvPr/>
        </p:nvPicPr>
        <p:blipFill>
          <a:blip r:embed="rId3"/>
          <a:srcRect/>
          <a:stretch>
            <a:fillRect/>
          </a:stretch>
        </p:blipFill>
        <p:spPr bwMode="auto">
          <a:xfrm>
            <a:off x="3182938" y="5375275"/>
            <a:ext cx="1692275" cy="623888"/>
          </a:xfrm>
          <a:prstGeom prst="rect">
            <a:avLst/>
          </a:prstGeom>
          <a:noFill/>
          <a:ln w="9525">
            <a:noFill/>
            <a:miter lim="800000"/>
            <a:headEnd/>
            <a:tailEnd/>
          </a:ln>
        </p:spPr>
      </p:pic>
      <p:pic>
        <p:nvPicPr>
          <p:cNvPr id="11270" name="Picture 6" descr="hi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72063" y="5032375"/>
            <a:ext cx="1262062" cy="1262063"/>
          </a:xfrm>
          <a:prstGeom prst="rect">
            <a:avLst/>
          </a:prstGeom>
          <a:noFill/>
          <a:ln w="9525">
            <a:noFill/>
            <a:miter lim="800000"/>
            <a:headEnd/>
            <a:tailEnd/>
          </a:ln>
        </p:spPr>
      </p:pic>
      <p:pic>
        <p:nvPicPr>
          <p:cNvPr id="11271" name="Picture 7" descr="betacamsp"/>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542088" y="4652963"/>
            <a:ext cx="2135187" cy="2135187"/>
          </a:xfrm>
          <a:prstGeom prst="rect">
            <a:avLst/>
          </a:prstGeom>
          <a:noFill/>
          <a:ln w="9525">
            <a:noFill/>
            <a:miter lim="800000"/>
            <a:headEnd/>
            <a:tailEnd/>
          </a:ln>
        </p:spPr>
      </p:pic>
      <p:sp>
        <p:nvSpPr>
          <p:cNvPr id="11272" name="Slide Number Placeholder 3"/>
          <p:cNvSpPr txBox="1">
            <a:spLocks noGrp="1"/>
          </p:cNvSpPr>
          <p:nvPr/>
        </p:nvSpPr>
        <p:spPr bwMode="auto">
          <a:xfrm>
            <a:off x="8296275" y="6416675"/>
            <a:ext cx="625475" cy="257175"/>
          </a:xfrm>
          <a:prstGeom prst="rect">
            <a:avLst/>
          </a:prstGeom>
          <a:noFill/>
          <a:ln w="9525">
            <a:noFill/>
            <a:miter lim="800000"/>
            <a:headEnd/>
            <a:tailEnd/>
          </a:ln>
        </p:spPr>
        <p:txBody>
          <a:bodyPr/>
          <a:lstStyle/>
          <a:p>
            <a:pPr algn="r"/>
            <a:fld id="{E2C90DE6-44A5-4181-A9AC-C875C58CDE03}" type="slidenum">
              <a:rPr lang="en-US" altLang="zh-TW" sz="1400" b="1">
                <a:solidFill>
                  <a:srgbClr val="BFC3E7"/>
                </a:solidFill>
                <a:ea typeface="PMingLiU" pitchFamily="18" charset="-120"/>
              </a:rPr>
              <a:pPr algn="r"/>
              <a:t>9</a:t>
            </a:fld>
            <a:endParaRPr lang="en-US" altLang="zh-TW" sz="1400" b="1">
              <a:solidFill>
                <a:srgbClr val="BFC3E7"/>
              </a:solidFill>
              <a:ea typeface="PMingLiU" pitchFamily="18" charset="-12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rac{\text{Number of Pixels in One Video Frame} \times \text{Color Resolution (in bits)}}{8}&#10;\]&#10;&#10;\end{document}"/>
  <p:tag name="IGUANATEXSIZE" val="16"/>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text{Sample Rate} \times \frac{\text{Bit Resolution}}{8} \times \text{Recording Time (in seconds)} \times \text{Number of Channels}&#10;\]&#10;&#10;&#10;\end{document}"/>
  <p:tag name="IGUANATEXSIZE" val="16"/>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text{Size of One Video Frame} \times \text{Frame Rate} \times \text{Time (in seconds)} + \text{Size of Audio Component}&#10;\]&#10;&#10;\end{document}"/>
  <p:tag name="IGUANATEXSIZE" val="16"/>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rac{\text{Number of Pixels in One Video Frame} \times \text{Color Resolution (in bits)}}{8}&#10;\]&#10;&#10;\end{document}"/>
  <p:tag name="IGUANATEXSIZE" val="16"/>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text{Sample Rate} \times \frac{\text{Bit Resolution}}{8} \times \frac{\text{Recording Time (in seconds)} \times \text{Number of Channels}}{\text{CR1}}&#10;\]&#10;&#10;&#10;\end{document}"/>
  <p:tag name="IGUANATEXSIZE" val="16"/>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frac{\text{Size of One Video Frame} \times \text{Frame Rate} \times \text{Time (in seconds)}}{\text{CR2}} + \text{Size of Audio Component}&#10;\]&#10;&#10;\end{document}"/>
  <p:tag name="IGUANATEXSIZE" val="16"/>
</p:tagLst>
</file>

<file path=ppt/theme/theme1.xml><?xml version="1.0" encoding="utf-8"?>
<a:theme xmlns:a="http://schemas.openxmlformats.org/drawingml/2006/main" name="IMMTemplate">
  <a:themeElements>
    <a:clrScheme name="IMM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MM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MM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MM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MM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MM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MM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MM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MM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MM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MM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MM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MM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MM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IMMTemplate</Template>
  <TotalTime>16320</TotalTime>
  <Words>1890</Words>
  <Application>Microsoft Office PowerPoint</Application>
  <PresentationFormat>عرض على الشاشة (3:4)‏</PresentationFormat>
  <Paragraphs>250</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IMMTemplate</vt:lpstr>
      <vt:lpstr>Unit 8 –  Multimedia Element: Video</vt:lpstr>
      <vt:lpstr>Unit Outline</vt:lpstr>
      <vt:lpstr>Introduction</vt:lpstr>
      <vt:lpstr>Introduction</vt:lpstr>
      <vt:lpstr>Introduction</vt:lpstr>
      <vt:lpstr>Types of Video</vt:lpstr>
      <vt:lpstr>Analog Video</vt:lpstr>
      <vt:lpstr>Analog Video</vt:lpstr>
      <vt:lpstr>Analog Video</vt:lpstr>
      <vt:lpstr>Digital Video</vt:lpstr>
      <vt:lpstr>Digital Video</vt:lpstr>
      <vt:lpstr>Digital Video</vt:lpstr>
      <vt:lpstr>Digital Video </vt:lpstr>
      <vt:lpstr>Digital Video</vt:lpstr>
      <vt:lpstr>Guidelines for Using Video</vt:lpstr>
      <vt:lpstr>Guidelines for Using Video</vt:lpstr>
      <vt:lpstr>Video Quality </vt:lpstr>
      <vt:lpstr>Frame Rate</vt:lpstr>
      <vt:lpstr>Frame Rate</vt:lpstr>
      <vt:lpstr>Aspect Ratio, Frame Size and Bit Depth</vt:lpstr>
      <vt:lpstr>Video Resolution</vt:lpstr>
      <vt:lpstr>Video File Size</vt:lpstr>
      <vt:lpstr>Data Transfer Rate</vt:lpstr>
      <vt:lpstr>Video Compression</vt:lpstr>
      <vt:lpstr>Video Compression</vt:lpstr>
      <vt:lpstr>Video Compression</vt:lpstr>
      <vt:lpstr>Video Streaming</vt:lpstr>
      <vt:lpstr>Video Streaming</vt:lpstr>
      <vt:lpstr>Video Streaming</vt:lpstr>
      <vt:lpstr>Video File Size (Revisit)</vt:lpstr>
      <vt:lpstr>Video Capture Card</vt:lpstr>
      <vt:lpstr>Media Players</vt:lpstr>
      <vt:lpstr>Video Editing Software</vt:lpstr>
      <vt:lpstr>Video Editing Software</vt:lpstr>
      <vt:lpstr>Digital Video File Formats</vt:lpstr>
      <vt:lpstr>Digital Video File Formats</vt:lpstr>
      <vt:lpstr>Digital Video File Formats</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Photoshop 7.0 Design Professional</dc:title>
  <dc:creator>Course Technology</dc:creator>
  <cp:lastModifiedBy>مجموعة النفوذ</cp:lastModifiedBy>
  <cp:revision>591</cp:revision>
  <dcterms:created xsi:type="dcterms:W3CDTF">2002-03-14T22:04:47Z</dcterms:created>
  <dcterms:modified xsi:type="dcterms:W3CDTF">2019-12-10T20:06:06Z</dcterms:modified>
</cp:coreProperties>
</file>